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8" r:id="rId6"/>
    <p:sldId id="278" r:id="rId7"/>
    <p:sldId id="270" r:id="rId8"/>
    <p:sldId id="262" r:id="rId9"/>
    <p:sldId id="261" r:id="rId10"/>
    <p:sldId id="260" r:id="rId11"/>
    <p:sldId id="280" r:id="rId12"/>
    <p:sldId id="279" r:id="rId13"/>
    <p:sldId id="272" r:id="rId14"/>
    <p:sldId id="273" r:id="rId15"/>
    <p:sldId id="274" r:id="rId16"/>
    <p:sldId id="275" r:id="rId17"/>
    <p:sldId id="263" r:id="rId18"/>
    <p:sldId id="285" r:id="rId19"/>
    <p:sldId id="286" r:id="rId20"/>
    <p:sldId id="287" r:id="rId21"/>
    <p:sldId id="290" r:id="rId22"/>
    <p:sldId id="288" r:id="rId23"/>
    <p:sldId id="289" r:id="rId24"/>
    <p:sldId id="259" r:id="rId25"/>
    <p:sldId id="283" r:id="rId26"/>
    <p:sldId id="276" r:id="rId27"/>
    <p:sldId id="284" r:id="rId2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3" autoAdjust="0"/>
    <p:restoredTop sz="95748"/>
  </p:normalViewPr>
  <p:slideViewPr>
    <p:cSldViewPr snapToGrid="0">
      <p:cViewPr varScale="1">
        <p:scale>
          <a:sx n="73" d="100"/>
          <a:sy n="73" d="100"/>
        </p:scale>
        <p:origin x="36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ra Shaw" userId="S::t.shaw@horsell-village.surrey.sch.uk::e3e124b3-1178-44be-973a-e0f431e88e36" providerId="AD" clId="Web-{4501C499-D321-49AA-8F2A-134FF6CDF8F1}"/>
    <pc:docChg chg="delSld modSld sldOrd">
      <pc:chgData name="Tara Shaw" userId="S::t.shaw@horsell-village.surrey.sch.uk::e3e124b3-1178-44be-973a-e0f431e88e36" providerId="AD" clId="Web-{4501C499-D321-49AA-8F2A-134FF6CDF8F1}" dt="2024-11-05T19:42:12.426" v="156" actId="1076"/>
      <pc:docMkLst>
        <pc:docMk/>
      </pc:docMkLst>
      <pc:sldChg chg="modSp">
        <pc:chgData name="Tara Shaw" userId="S::t.shaw@horsell-village.surrey.sch.uk::e3e124b3-1178-44be-973a-e0f431e88e36" providerId="AD" clId="Web-{4501C499-D321-49AA-8F2A-134FF6CDF8F1}" dt="2024-11-05T19:15:03.591" v="99" actId="20577"/>
        <pc:sldMkLst>
          <pc:docMk/>
          <pc:sldMk cId="1669511767" sldId="258"/>
        </pc:sldMkLst>
        <pc:spChg chg="mod">
          <ac:chgData name="Tara Shaw" userId="S::t.shaw@horsell-village.surrey.sch.uk::e3e124b3-1178-44be-973a-e0f431e88e36" providerId="AD" clId="Web-{4501C499-D321-49AA-8F2A-134FF6CDF8F1}" dt="2024-11-05T19:15:03.591" v="99" actId="20577"/>
          <ac:spMkLst>
            <pc:docMk/>
            <pc:sldMk cId="1669511767" sldId="258"/>
            <ac:spMk id="2" creationId="{32D76811-3FD8-40FD-8F61-607B5C35C5FA}"/>
          </ac:spMkLst>
        </pc:spChg>
      </pc:sldChg>
      <pc:sldChg chg="ord">
        <pc:chgData name="Tara Shaw" userId="S::t.shaw@horsell-village.surrey.sch.uk::e3e124b3-1178-44be-973a-e0f431e88e36" providerId="AD" clId="Web-{4501C499-D321-49AA-8F2A-134FF6CDF8F1}" dt="2024-11-05T19:09:03.451" v="69"/>
        <pc:sldMkLst>
          <pc:docMk/>
          <pc:sldMk cId="3622702693" sldId="259"/>
        </pc:sldMkLst>
      </pc:sldChg>
      <pc:sldChg chg="modSp">
        <pc:chgData name="Tara Shaw" userId="S::t.shaw@horsell-village.surrey.sch.uk::e3e124b3-1178-44be-973a-e0f431e88e36" providerId="AD" clId="Web-{4501C499-D321-49AA-8F2A-134FF6CDF8F1}" dt="2024-11-05T19:23:27.769" v="114" actId="20577"/>
        <pc:sldMkLst>
          <pc:docMk/>
          <pc:sldMk cId="4166156541" sldId="260"/>
        </pc:sldMkLst>
        <pc:spChg chg="mod">
          <ac:chgData name="Tara Shaw" userId="S::t.shaw@horsell-village.surrey.sch.uk::e3e124b3-1178-44be-973a-e0f431e88e36" providerId="AD" clId="Web-{4501C499-D321-49AA-8F2A-134FF6CDF8F1}" dt="2024-11-05T19:23:27.769" v="114" actId="20577"/>
          <ac:spMkLst>
            <pc:docMk/>
            <pc:sldMk cId="4166156541" sldId="260"/>
            <ac:spMk id="9" creationId="{C65DC577-3E52-4678-A142-38BAC7BBBD79}"/>
          </ac:spMkLst>
        </pc:spChg>
      </pc:sldChg>
      <pc:sldChg chg="ord">
        <pc:chgData name="Tara Shaw" userId="S::t.shaw@horsell-village.surrey.sch.uk::e3e124b3-1178-44be-973a-e0f431e88e36" providerId="AD" clId="Web-{4501C499-D321-49AA-8F2A-134FF6CDF8F1}" dt="2024-11-05T19:22:04.062" v="112"/>
        <pc:sldMkLst>
          <pc:docMk/>
          <pc:sldMk cId="1032223563" sldId="261"/>
        </pc:sldMkLst>
      </pc:sldChg>
      <pc:sldChg chg="ord">
        <pc:chgData name="Tara Shaw" userId="S::t.shaw@horsell-village.surrey.sch.uk::e3e124b3-1178-44be-973a-e0f431e88e36" providerId="AD" clId="Web-{4501C499-D321-49AA-8F2A-134FF6CDF8F1}" dt="2024-11-05T19:22:12.672" v="113"/>
        <pc:sldMkLst>
          <pc:docMk/>
          <pc:sldMk cId="2929429553" sldId="262"/>
        </pc:sldMkLst>
      </pc:sldChg>
      <pc:sldChg chg="modSp">
        <pc:chgData name="Tara Shaw" userId="S::t.shaw@horsell-village.surrey.sch.uk::e3e124b3-1178-44be-973a-e0f431e88e36" providerId="AD" clId="Web-{4501C499-D321-49AA-8F2A-134FF6CDF8F1}" dt="2024-11-05T19:30:12.177" v="123" actId="20577"/>
        <pc:sldMkLst>
          <pc:docMk/>
          <pc:sldMk cId="3859162944" sldId="263"/>
        </pc:sldMkLst>
        <pc:spChg chg="mod">
          <ac:chgData name="Tara Shaw" userId="S::t.shaw@horsell-village.surrey.sch.uk::e3e124b3-1178-44be-973a-e0f431e88e36" providerId="AD" clId="Web-{4501C499-D321-49AA-8F2A-134FF6CDF8F1}" dt="2024-11-05T19:30:12.177" v="123" actId="20577"/>
          <ac:spMkLst>
            <pc:docMk/>
            <pc:sldMk cId="3859162944" sldId="263"/>
            <ac:spMk id="8" creationId="{DAB75263-5499-456E-9FB4-2F346982FDE7}"/>
          </ac:spMkLst>
        </pc:spChg>
      </pc:sldChg>
      <pc:sldChg chg="addSp delSp modSp">
        <pc:chgData name="Tara Shaw" userId="S::t.shaw@horsell-village.surrey.sch.uk::e3e124b3-1178-44be-973a-e0f431e88e36" providerId="AD" clId="Web-{4501C499-D321-49AA-8F2A-134FF6CDF8F1}" dt="2024-11-05T19:21:41.624" v="110" actId="1076"/>
        <pc:sldMkLst>
          <pc:docMk/>
          <pc:sldMk cId="2884868954" sldId="270"/>
        </pc:sldMkLst>
        <pc:spChg chg="mod">
          <ac:chgData name="Tara Shaw" userId="S::t.shaw@horsell-village.surrey.sch.uk::e3e124b3-1178-44be-973a-e0f431e88e36" providerId="AD" clId="Web-{4501C499-D321-49AA-8F2A-134FF6CDF8F1}" dt="2024-11-05T19:21:41.624" v="110" actId="1076"/>
          <ac:spMkLst>
            <pc:docMk/>
            <pc:sldMk cId="2884868954" sldId="270"/>
            <ac:spMk id="9" creationId="{399CBFBF-43BB-45ED-9E09-E64BFA649857}"/>
          </ac:spMkLst>
        </pc:spChg>
        <pc:picChg chg="add mod">
          <ac:chgData name="Tara Shaw" userId="S::t.shaw@horsell-village.surrey.sch.uk::e3e124b3-1178-44be-973a-e0f431e88e36" providerId="AD" clId="Web-{4501C499-D321-49AA-8F2A-134FF6CDF8F1}" dt="2024-11-05T19:21:37.468" v="109" actId="1076"/>
          <ac:picMkLst>
            <pc:docMk/>
            <pc:sldMk cId="2884868954" sldId="270"/>
            <ac:picMk id="5" creationId="{E9D86197-45B4-A77D-6D4E-142FE6F57900}"/>
          </ac:picMkLst>
        </pc:picChg>
        <pc:picChg chg="del">
          <ac:chgData name="Tara Shaw" userId="S::t.shaw@horsell-village.surrey.sch.uk::e3e124b3-1178-44be-973a-e0f431e88e36" providerId="AD" clId="Web-{4501C499-D321-49AA-8F2A-134FF6CDF8F1}" dt="2024-11-05T19:17:05.815" v="106"/>
          <ac:picMkLst>
            <pc:docMk/>
            <pc:sldMk cId="2884868954" sldId="270"/>
            <ac:picMk id="11" creationId="{FADF6958-DE9F-4E1E-9D8B-F69ED3E064A0}"/>
          </ac:picMkLst>
        </pc:picChg>
      </pc:sldChg>
      <pc:sldChg chg="del">
        <pc:chgData name="Tara Shaw" userId="S::t.shaw@horsell-village.surrey.sch.uk::e3e124b3-1178-44be-973a-e0f431e88e36" providerId="AD" clId="Web-{4501C499-D321-49AA-8F2A-134FF6CDF8F1}" dt="2024-11-05T19:23:39.895" v="115"/>
        <pc:sldMkLst>
          <pc:docMk/>
          <pc:sldMk cId="1323788895" sldId="271"/>
        </pc:sldMkLst>
      </pc:sldChg>
      <pc:sldChg chg="addSp modSp">
        <pc:chgData name="Tara Shaw" userId="S::t.shaw@horsell-village.surrey.sch.uk::e3e124b3-1178-44be-973a-e0f431e88e36" providerId="AD" clId="Web-{4501C499-D321-49AA-8F2A-134FF6CDF8F1}" dt="2024-11-05T19:39:26.341" v="139" actId="1076"/>
        <pc:sldMkLst>
          <pc:docMk/>
          <pc:sldMk cId="2860316088" sldId="276"/>
        </pc:sldMkLst>
        <pc:spChg chg="mod">
          <ac:chgData name="Tara Shaw" userId="S::t.shaw@horsell-village.surrey.sch.uk::e3e124b3-1178-44be-973a-e0f431e88e36" providerId="AD" clId="Web-{4501C499-D321-49AA-8F2A-134FF6CDF8F1}" dt="2024-11-05T19:39:22.841" v="138" actId="1076"/>
          <ac:spMkLst>
            <pc:docMk/>
            <pc:sldMk cId="2860316088" sldId="276"/>
            <ac:spMk id="3" creationId="{3EFDB8FA-3B9D-4788-89FA-79E32471E6CD}"/>
          </ac:spMkLst>
        </pc:spChg>
        <pc:picChg chg="mod">
          <ac:chgData name="Tara Shaw" userId="S::t.shaw@horsell-village.surrey.sch.uk::e3e124b3-1178-44be-973a-e0f431e88e36" providerId="AD" clId="Web-{4501C499-D321-49AA-8F2A-134FF6CDF8F1}" dt="2024-11-05T19:39:05.137" v="134" actId="1076"/>
          <ac:picMkLst>
            <pc:docMk/>
            <pc:sldMk cId="2860316088" sldId="276"/>
            <ac:picMk id="6" creationId="{63549D0E-A619-4125-8E6F-FCC9174F7A6B}"/>
          </ac:picMkLst>
        </pc:picChg>
        <pc:picChg chg="add mod">
          <ac:chgData name="Tara Shaw" userId="S::t.shaw@horsell-village.surrey.sch.uk::e3e124b3-1178-44be-973a-e0f431e88e36" providerId="AD" clId="Web-{4501C499-D321-49AA-8F2A-134FF6CDF8F1}" dt="2024-11-05T19:38:22.729" v="128" actId="14100"/>
          <ac:picMkLst>
            <pc:docMk/>
            <pc:sldMk cId="2860316088" sldId="276"/>
            <ac:picMk id="9" creationId="{90570FCA-1397-F8A4-4C77-F0E2753C76EB}"/>
          </ac:picMkLst>
        </pc:picChg>
        <pc:picChg chg="add mod modCrop">
          <ac:chgData name="Tara Shaw" userId="S::t.shaw@horsell-village.surrey.sch.uk::e3e124b3-1178-44be-973a-e0f431e88e36" providerId="AD" clId="Web-{4501C499-D321-49AA-8F2A-134FF6CDF8F1}" dt="2024-11-05T19:39:26.341" v="139" actId="1076"/>
          <ac:picMkLst>
            <pc:docMk/>
            <pc:sldMk cId="2860316088" sldId="276"/>
            <ac:picMk id="19" creationId="{B0ED095A-630E-65B3-0C8F-30E8AECAB9CC}"/>
          </ac:picMkLst>
        </pc:picChg>
      </pc:sldChg>
      <pc:sldChg chg="addSp modSp">
        <pc:chgData name="Tara Shaw" userId="S::t.shaw@horsell-village.surrey.sch.uk::e3e124b3-1178-44be-973a-e0f431e88e36" providerId="AD" clId="Web-{4501C499-D321-49AA-8F2A-134FF6CDF8F1}" dt="2024-11-05T19:16:16.297" v="105" actId="1076"/>
        <pc:sldMkLst>
          <pc:docMk/>
          <pc:sldMk cId="1407378206" sldId="278"/>
        </pc:sldMkLst>
        <pc:spChg chg="mod">
          <ac:chgData name="Tara Shaw" userId="S::t.shaw@horsell-village.surrey.sch.uk::e3e124b3-1178-44be-973a-e0f431e88e36" providerId="AD" clId="Web-{4501C499-D321-49AA-8F2A-134FF6CDF8F1}" dt="2024-11-05T19:08:52.325" v="67" actId="20577"/>
          <ac:spMkLst>
            <pc:docMk/>
            <pc:sldMk cId="1407378206" sldId="278"/>
            <ac:spMk id="2" creationId="{32D76811-3FD8-40FD-8F61-607B5C35C5FA}"/>
          </ac:spMkLst>
        </pc:spChg>
        <pc:picChg chg="add mod">
          <ac:chgData name="Tara Shaw" userId="S::t.shaw@horsell-village.surrey.sch.uk::e3e124b3-1178-44be-973a-e0f431e88e36" providerId="AD" clId="Web-{4501C499-D321-49AA-8F2A-134FF6CDF8F1}" dt="2024-11-05T19:15:18.404" v="103" actId="1076"/>
          <ac:picMkLst>
            <pc:docMk/>
            <pc:sldMk cId="1407378206" sldId="278"/>
            <ac:picMk id="8" creationId="{A5E4B0E4-5C80-C85D-D674-D681365D934D}"/>
          </ac:picMkLst>
        </pc:picChg>
        <pc:picChg chg="add mod">
          <ac:chgData name="Tara Shaw" userId="S::t.shaw@horsell-village.surrey.sch.uk::e3e124b3-1178-44be-973a-e0f431e88e36" providerId="AD" clId="Web-{4501C499-D321-49AA-8F2A-134FF6CDF8F1}" dt="2024-11-05T19:16:16.297" v="105" actId="1076"/>
          <ac:picMkLst>
            <pc:docMk/>
            <pc:sldMk cId="1407378206" sldId="278"/>
            <ac:picMk id="9" creationId="{2F5BFCC8-4BFE-0B52-7670-2846DEFB3935}"/>
          </ac:picMkLst>
        </pc:picChg>
      </pc:sldChg>
      <pc:sldChg chg="ord">
        <pc:chgData name="Tara Shaw" userId="S::t.shaw@horsell-village.surrey.sch.uk::e3e124b3-1178-44be-973a-e0f431e88e36" providerId="AD" clId="Web-{4501C499-D321-49AA-8F2A-134FF6CDF8F1}" dt="2024-11-05T19:05:10.035" v="13"/>
        <pc:sldMkLst>
          <pc:docMk/>
          <pc:sldMk cId="40564869" sldId="280"/>
        </pc:sldMkLst>
      </pc:sldChg>
      <pc:sldChg chg="del">
        <pc:chgData name="Tara Shaw" userId="S::t.shaw@horsell-village.surrey.sch.uk::e3e124b3-1178-44be-973a-e0f431e88e36" providerId="AD" clId="Web-{4501C499-D321-49AA-8F2A-134FF6CDF8F1}" dt="2024-11-05T18:41:48.074" v="0"/>
        <pc:sldMkLst>
          <pc:docMk/>
          <pc:sldMk cId="2848748185" sldId="281"/>
        </pc:sldMkLst>
      </pc:sldChg>
      <pc:sldChg chg="del">
        <pc:chgData name="Tara Shaw" userId="S::t.shaw@horsell-village.surrey.sch.uk::e3e124b3-1178-44be-973a-e0f431e88e36" providerId="AD" clId="Web-{4501C499-D321-49AA-8F2A-134FF6CDF8F1}" dt="2024-11-05T18:46:22.752" v="8"/>
        <pc:sldMkLst>
          <pc:docMk/>
          <pc:sldMk cId="3575392054" sldId="282"/>
        </pc:sldMkLst>
      </pc:sldChg>
      <pc:sldChg chg="addSp delSp modSp ord">
        <pc:chgData name="Tara Shaw" userId="S::t.shaw@horsell-village.surrey.sch.uk::e3e124b3-1178-44be-973a-e0f431e88e36" providerId="AD" clId="Web-{4501C499-D321-49AA-8F2A-134FF6CDF8F1}" dt="2024-11-05T19:09:03.451" v="68"/>
        <pc:sldMkLst>
          <pc:docMk/>
          <pc:sldMk cId="3478807168" sldId="283"/>
        </pc:sldMkLst>
        <pc:spChg chg="mod">
          <ac:chgData name="Tara Shaw" userId="S::t.shaw@horsell-village.surrey.sch.uk::e3e124b3-1178-44be-973a-e0f431e88e36" providerId="AD" clId="Web-{4501C499-D321-49AA-8F2A-134FF6CDF8F1}" dt="2024-11-05T18:46:16.736" v="7" actId="1076"/>
          <ac:spMkLst>
            <pc:docMk/>
            <pc:sldMk cId="3478807168" sldId="283"/>
            <ac:spMk id="3" creationId="{70E5C548-0EC1-4280-A974-EB7302667DB7}"/>
          </ac:spMkLst>
        </pc:spChg>
        <pc:picChg chg="add mod ord">
          <ac:chgData name="Tara Shaw" userId="S::t.shaw@horsell-village.surrey.sch.uk::e3e124b3-1178-44be-973a-e0f431e88e36" providerId="AD" clId="Web-{4501C499-D321-49AA-8F2A-134FF6CDF8F1}" dt="2024-11-05T18:46:05.877" v="6"/>
          <ac:picMkLst>
            <pc:docMk/>
            <pc:sldMk cId="3478807168" sldId="283"/>
            <ac:picMk id="2" creationId="{0FDEC52F-7BE6-5B4B-8E61-A1F77169BD91}"/>
          </ac:picMkLst>
        </pc:picChg>
        <pc:picChg chg="del">
          <ac:chgData name="Tara Shaw" userId="S::t.shaw@horsell-village.surrey.sch.uk::e3e124b3-1178-44be-973a-e0f431e88e36" providerId="AD" clId="Web-{4501C499-D321-49AA-8F2A-134FF6CDF8F1}" dt="2024-11-05T18:45:44.204" v="1"/>
          <ac:picMkLst>
            <pc:docMk/>
            <pc:sldMk cId="3478807168" sldId="283"/>
            <ac:picMk id="10" creationId="{46283C13-C283-4FA9-B41B-2219531EF310}"/>
          </ac:picMkLst>
        </pc:picChg>
      </pc:sldChg>
      <pc:sldChg chg="addSp delSp modSp">
        <pc:chgData name="Tara Shaw" userId="S::t.shaw@horsell-village.surrey.sch.uk::e3e124b3-1178-44be-973a-e0f431e88e36" providerId="AD" clId="Web-{4501C499-D321-49AA-8F2A-134FF6CDF8F1}" dt="2024-11-05T19:42:12.426" v="156" actId="1076"/>
        <pc:sldMkLst>
          <pc:docMk/>
          <pc:sldMk cId="3321212987" sldId="284"/>
        </pc:sldMkLst>
        <pc:spChg chg="del">
          <ac:chgData name="Tara Shaw" userId="S::t.shaw@horsell-village.surrey.sch.uk::e3e124b3-1178-44be-973a-e0f431e88e36" providerId="AD" clId="Web-{4501C499-D321-49AA-8F2A-134FF6CDF8F1}" dt="2024-11-05T19:39:52.749" v="142"/>
          <ac:spMkLst>
            <pc:docMk/>
            <pc:sldMk cId="3321212987" sldId="284"/>
            <ac:spMk id="8" creationId="{DAB75263-5499-456E-9FB4-2F346982FDE7}"/>
          </ac:spMkLst>
        </pc:spChg>
        <pc:spChg chg="mod">
          <ac:chgData name="Tara Shaw" userId="S::t.shaw@horsell-village.surrey.sch.uk::e3e124b3-1178-44be-973a-e0f431e88e36" providerId="AD" clId="Web-{4501C499-D321-49AA-8F2A-134FF6CDF8F1}" dt="2024-11-05T19:39:53.702" v="143" actId="20577"/>
          <ac:spMkLst>
            <pc:docMk/>
            <pc:sldMk cId="3321212987" sldId="284"/>
            <ac:spMk id="10" creationId="{F86E7034-FC25-406D-B699-2C2660EAF28B}"/>
          </ac:spMkLst>
        </pc:spChg>
        <pc:picChg chg="add mod modCrop">
          <ac:chgData name="Tara Shaw" userId="S::t.shaw@horsell-village.surrey.sch.uk::e3e124b3-1178-44be-973a-e0f431e88e36" providerId="AD" clId="Web-{4501C499-D321-49AA-8F2A-134FF6CDF8F1}" dt="2024-11-05T19:41:19.065" v="153" actId="1076"/>
          <ac:picMkLst>
            <pc:docMk/>
            <pc:sldMk cId="3321212987" sldId="284"/>
            <ac:picMk id="3" creationId="{D62277D8-498B-B5E0-42B5-2EEDE429CCF7}"/>
          </ac:picMkLst>
        </pc:picChg>
        <pc:picChg chg="add mod">
          <ac:chgData name="Tara Shaw" userId="S::t.shaw@horsell-village.surrey.sch.uk::e3e124b3-1178-44be-973a-e0f431e88e36" providerId="AD" clId="Web-{4501C499-D321-49AA-8F2A-134FF6CDF8F1}" dt="2024-11-05T19:42:12.426" v="156" actId="1076"/>
          <ac:picMkLst>
            <pc:docMk/>
            <pc:sldMk cId="3321212987" sldId="284"/>
            <ac:picMk id="6" creationId="{7445E5D5-FF3D-0C7C-F8F5-0639151DAEFB}"/>
          </ac:picMkLst>
        </pc:picChg>
        <pc:picChg chg="mod">
          <ac:chgData name="Tara Shaw" userId="S::t.shaw@horsell-village.surrey.sch.uk::e3e124b3-1178-44be-973a-e0f431e88e36" providerId="AD" clId="Web-{4501C499-D321-49AA-8F2A-134FF6CDF8F1}" dt="2024-11-05T19:40:00.749" v="144" actId="14100"/>
          <ac:picMkLst>
            <pc:docMk/>
            <pc:sldMk cId="3321212987" sldId="284"/>
            <ac:picMk id="1026" creationId="{63551E45-5D96-4944-9D26-83932456DF90}"/>
          </ac:picMkLst>
        </pc:picChg>
        <pc:picChg chg="mod">
          <ac:chgData name="Tara Shaw" userId="S::t.shaw@horsell-village.surrey.sch.uk::e3e124b3-1178-44be-973a-e0f431e88e36" providerId="AD" clId="Web-{4501C499-D321-49AA-8F2A-134FF6CDF8F1}" dt="2024-11-05T19:41:21.705" v="154" actId="1076"/>
          <ac:picMkLst>
            <pc:docMk/>
            <pc:sldMk cId="3321212987" sldId="284"/>
            <ac:picMk id="10244" creationId="{7F865CCD-C33F-BF4A-4FAD-B3F326658FDF}"/>
          </ac:picMkLst>
        </pc:picChg>
        <pc:picChg chg="mod">
          <ac:chgData name="Tara Shaw" userId="S::t.shaw@horsell-village.surrey.sch.uk::e3e124b3-1178-44be-973a-e0f431e88e36" providerId="AD" clId="Web-{4501C499-D321-49AA-8F2A-134FF6CDF8F1}" dt="2024-11-05T19:41:16.408" v="152" actId="1076"/>
          <ac:picMkLst>
            <pc:docMk/>
            <pc:sldMk cId="3321212987" sldId="284"/>
            <ac:picMk id="10248" creationId="{C2A2529A-2C41-BB97-401B-0E4BBB139B6C}"/>
          </ac:picMkLst>
        </pc:picChg>
      </pc:sldChg>
      <pc:sldChg chg="modSp">
        <pc:chgData name="Tara Shaw" userId="S::t.shaw@horsell-village.surrey.sch.uk::e3e124b3-1178-44be-973a-e0f431e88e36" providerId="AD" clId="Web-{4501C499-D321-49AA-8F2A-134FF6CDF8F1}" dt="2024-11-05T19:31:04.945" v="124" actId="1076"/>
        <pc:sldMkLst>
          <pc:docMk/>
          <pc:sldMk cId="293913468" sldId="285"/>
        </pc:sldMkLst>
        <pc:picChg chg="mod">
          <ac:chgData name="Tara Shaw" userId="S::t.shaw@horsell-village.surrey.sch.uk::e3e124b3-1178-44be-973a-e0f431e88e36" providerId="AD" clId="Web-{4501C499-D321-49AA-8F2A-134FF6CDF8F1}" dt="2024-11-05T19:31:04.945" v="124" actId="1076"/>
          <ac:picMkLst>
            <pc:docMk/>
            <pc:sldMk cId="293913468" sldId="285"/>
            <ac:picMk id="1028" creationId="{0BEDF960-E30E-A24F-F5A8-2759C950F81C}"/>
          </ac:picMkLst>
        </pc:picChg>
      </pc:sldChg>
    </pc:docChg>
  </pc:docChgLst>
  <pc:docChgLst>
    <pc:chgData name="Tara Shaw" userId="e3e124b3-1178-44be-973a-e0f431e88e36" providerId="ADAL" clId="{ECA4281C-5E5C-4B70-97D6-2DE4587F7B9E}"/>
    <pc:docChg chg="modSld sldOrd">
      <pc:chgData name="Tara Shaw" userId="e3e124b3-1178-44be-973a-e0f431e88e36" providerId="ADAL" clId="{ECA4281C-5E5C-4B70-97D6-2DE4587F7B9E}" dt="2024-11-07T15:19:02.664" v="3"/>
      <pc:docMkLst>
        <pc:docMk/>
      </pc:docMkLst>
      <pc:sldChg chg="modSp mod">
        <pc:chgData name="Tara Shaw" userId="e3e124b3-1178-44be-973a-e0f431e88e36" providerId="ADAL" clId="{ECA4281C-5E5C-4B70-97D6-2DE4587F7B9E}" dt="2024-11-07T15:18:43.962" v="1" actId="20577"/>
        <pc:sldMkLst>
          <pc:docMk/>
          <pc:sldMk cId="799078093" sldId="256"/>
        </pc:sldMkLst>
        <pc:spChg chg="mod">
          <ac:chgData name="Tara Shaw" userId="e3e124b3-1178-44be-973a-e0f431e88e36" providerId="ADAL" clId="{ECA4281C-5E5C-4B70-97D6-2DE4587F7B9E}" dt="2024-11-07T15:18:43.962" v="1" actId="20577"/>
          <ac:spMkLst>
            <pc:docMk/>
            <pc:sldMk cId="799078093" sldId="256"/>
            <ac:spMk id="5" creationId="{091AE0A5-8AAE-4F65-816E-2CCF3B152194}"/>
          </ac:spMkLst>
        </pc:spChg>
      </pc:sldChg>
      <pc:sldChg chg="ord">
        <pc:chgData name="Tara Shaw" userId="e3e124b3-1178-44be-973a-e0f431e88e36" providerId="ADAL" clId="{ECA4281C-5E5C-4B70-97D6-2DE4587F7B9E}" dt="2024-11-07T15:19:02.664" v="3"/>
        <pc:sldMkLst>
          <pc:docMk/>
          <pc:sldMk cId="2860316088" sldId="276"/>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1C2D4-3FFB-4BA9-A710-3AA6E59F65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ADDFA6B-9EAE-4A1A-9CF3-D658B98846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3B278D6-47C9-43CD-8A2B-44DE8712CFAC}"/>
              </a:ext>
            </a:extLst>
          </p:cNvPr>
          <p:cNvSpPr>
            <a:spLocks noGrp="1"/>
          </p:cNvSpPr>
          <p:nvPr>
            <p:ph type="dt" sz="half" idx="10"/>
          </p:nvPr>
        </p:nvSpPr>
        <p:spPr/>
        <p:txBody>
          <a:bodyPr/>
          <a:lstStyle/>
          <a:p>
            <a:fld id="{AE55CABC-BB6E-43D0-A484-63589FD104BA}" type="datetimeFigureOut">
              <a:rPr lang="en-GB" smtClean="0"/>
              <a:t>07/11/2024</a:t>
            </a:fld>
            <a:endParaRPr lang="en-GB" dirty="0"/>
          </a:p>
        </p:txBody>
      </p:sp>
      <p:sp>
        <p:nvSpPr>
          <p:cNvPr id="5" name="Footer Placeholder 4">
            <a:extLst>
              <a:ext uri="{FF2B5EF4-FFF2-40B4-BE49-F238E27FC236}">
                <a16:creationId xmlns:a16="http://schemas.microsoft.com/office/drawing/2014/main" id="{E72140F6-7E48-4058-A8A4-B0FBB06EF40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630754E-1153-440F-95BA-B70B7879D4BD}"/>
              </a:ext>
            </a:extLst>
          </p:cNvPr>
          <p:cNvSpPr>
            <a:spLocks noGrp="1"/>
          </p:cNvSpPr>
          <p:nvPr>
            <p:ph type="sldNum" sz="quarter" idx="12"/>
          </p:nvPr>
        </p:nvSpPr>
        <p:spPr/>
        <p:txBody>
          <a:bodyPr/>
          <a:lstStyle/>
          <a:p>
            <a:fld id="{054C2208-2305-491F-B11B-D0E53280B3EA}" type="slidenum">
              <a:rPr lang="en-GB" smtClean="0"/>
              <a:t>‹#›</a:t>
            </a:fld>
            <a:endParaRPr lang="en-GB" dirty="0"/>
          </a:p>
        </p:txBody>
      </p:sp>
    </p:spTree>
    <p:extLst>
      <p:ext uri="{BB962C8B-B14F-4D97-AF65-F5344CB8AC3E}">
        <p14:creationId xmlns:p14="http://schemas.microsoft.com/office/powerpoint/2010/main" val="3322940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6A6D8-9A51-4EE5-A0D1-BD4988A9C19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CFF6A41-64C5-4791-B40E-D9B36DE2D26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F53A68-DE76-4374-ABBA-9F79BEE64CDC}"/>
              </a:ext>
            </a:extLst>
          </p:cNvPr>
          <p:cNvSpPr>
            <a:spLocks noGrp="1"/>
          </p:cNvSpPr>
          <p:nvPr>
            <p:ph type="dt" sz="half" idx="10"/>
          </p:nvPr>
        </p:nvSpPr>
        <p:spPr/>
        <p:txBody>
          <a:bodyPr/>
          <a:lstStyle/>
          <a:p>
            <a:fld id="{AE55CABC-BB6E-43D0-A484-63589FD104BA}" type="datetimeFigureOut">
              <a:rPr lang="en-GB" smtClean="0"/>
              <a:t>07/11/2024</a:t>
            </a:fld>
            <a:endParaRPr lang="en-GB" dirty="0"/>
          </a:p>
        </p:txBody>
      </p:sp>
      <p:sp>
        <p:nvSpPr>
          <p:cNvPr id="5" name="Footer Placeholder 4">
            <a:extLst>
              <a:ext uri="{FF2B5EF4-FFF2-40B4-BE49-F238E27FC236}">
                <a16:creationId xmlns:a16="http://schemas.microsoft.com/office/drawing/2014/main" id="{E34B87FC-52E4-45DE-9BFC-4614B5131D0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8C1F888-4986-4D4F-A4A1-4728AB066839}"/>
              </a:ext>
            </a:extLst>
          </p:cNvPr>
          <p:cNvSpPr>
            <a:spLocks noGrp="1"/>
          </p:cNvSpPr>
          <p:nvPr>
            <p:ph type="sldNum" sz="quarter" idx="12"/>
          </p:nvPr>
        </p:nvSpPr>
        <p:spPr/>
        <p:txBody>
          <a:bodyPr/>
          <a:lstStyle/>
          <a:p>
            <a:fld id="{054C2208-2305-491F-B11B-D0E53280B3EA}" type="slidenum">
              <a:rPr lang="en-GB" smtClean="0"/>
              <a:t>‹#›</a:t>
            </a:fld>
            <a:endParaRPr lang="en-GB" dirty="0"/>
          </a:p>
        </p:txBody>
      </p:sp>
    </p:spTree>
    <p:extLst>
      <p:ext uri="{BB962C8B-B14F-4D97-AF65-F5344CB8AC3E}">
        <p14:creationId xmlns:p14="http://schemas.microsoft.com/office/powerpoint/2010/main" val="1735622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2C416A-392B-4698-A015-D58B2F1B318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1D1EBDD-A001-49D0-9AA4-29F2D566325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C4F0A3-A4CB-443D-864E-00671C896295}"/>
              </a:ext>
            </a:extLst>
          </p:cNvPr>
          <p:cNvSpPr>
            <a:spLocks noGrp="1"/>
          </p:cNvSpPr>
          <p:nvPr>
            <p:ph type="dt" sz="half" idx="10"/>
          </p:nvPr>
        </p:nvSpPr>
        <p:spPr/>
        <p:txBody>
          <a:bodyPr/>
          <a:lstStyle/>
          <a:p>
            <a:fld id="{AE55CABC-BB6E-43D0-A484-63589FD104BA}" type="datetimeFigureOut">
              <a:rPr lang="en-GB" smtClean="0"/>
              <a:t>07/11/2024</a:t>
            </a:fld>
            <a:endParaRPr lang="en-GB" dirty="0"/>
          </a:p>
        </p:txBody>
      </p:sp>
      <p:sp>
        <p:nvSpPr>
          <p:cNvPr id="5" name="Footer Placeholder 4">
            <a:extLst>
              <a:ext uri="{FF2B5EF4-FFF2-40B4-BE49-F238E27FC236}">
                <a16:creationId xmlns:a16="http://schemas.microsoft.com/office/drawing/2014/main" id="{5150EDAA-34EF-437A-96FE-0EE6EC44EE4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7CE9746-E603-4ED9-946B-75748A6E288E}"/>
              </a:ext>
            </a:extLst>
          </p:cNvPr>
          <p:cNvSpPr>
            <a:spLocks noGrp="1"/>
          </p:cNvSpPr>
          <p:nvPr>
            <p:ph type="sldNum" sz="quarter" idx="12"/>
          </p:nvPr>
        </p:nvSpPr>
        <p:spPr/>
        <p:txBody>
          <a:bodyPr/>
          <a:lstStyle/>
          <a:p>
            <a:fld id="{054C2208-2305-491F-B11B-D0E53280B3EA}" type="slidenum">
              <a:rPr lang="en-GB" smtClean="0"/>
              <a:t>‹#›</a:t>
            </a:fld>
            <a:endParaRPr lang="en-GB" dirty="0"/>
          </a:p>
        </p:txBody>
      </p:sp>
    </p:spTree>
    <p:extLst>
      <p:ext uri="{BB962C8B-B14F-4D97-AF65-F5344CB8AC3E}">
        <p14:creationId xmlns:p14="http://schemas.microsoft.com/office/powerpoint/2010/main" val="2075325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CEF2D-740D-4E71-BF8E-9C46EA836A1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6E903CF-6CAC-4EA0-8738-46085EE471A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C12EE2-A2AB-4274-9710-3095D11D61CC}"/>
              </a:ext>
            </a:extLst>
          </p:cNvPr>
          <p:cNvSpPr>
            <a:spLocks noGrp="1"/>
          </p:cNvSpPr>
          <p:nvPr>
            <p:ph type="dt" sz="half" idx="10"/>
          </p:nvPr>
        </p:nvSpPr>
        <p:spPr/>
        <p:txBody>
          <a:bodyPr/>
          <a:lstStyle/>
          <a:p>
            <a:fld id="{AE55CABC-BB6E-43D0-A484-63589FD104BA}" type="datetimeFigureOut">
              <a:rPr lang="en-GB" smtClean="0"/>
              <a:t>07/11/2024</a:t>
            </a:fld>
            <a:endParaRPr lang="en-GB" dirty="0"/>
          </a:p>
        </p:txBody>
      </p:sp>
      <p:sp>
        <p:nvSpPr>
          <p:cNvPr id="5" name="Footer Placeholder 4">
            <a:extLst>
              <a:ext uri="{FF2B5EF4-FFF2-40B4-BE49-F238E27FC236}">
                <a16:creationId xmlns:a16="http://schemas.microsoft.com/office/drawing/2014/main" id="{7490D418-D3B6-4F11-AA35-0290AE6DEBEA}"/>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BAA72A2-9C97-4BB1-893E-4823E10FF1FC}"/>
              </a:ext>
            </a:extLst>
          </p:cNvPr>
          <p:cNvSpPr>
            <a:spLocks noGrp="1"/>
          </p:cNvSpPr>
          <p:nvPr>
            <p:ph type="sldNum" sz="quarter" idx="12"/>
          </p:nvPr>
        </p:nvSpPr>
        <p:spPr/>
        <p:txBody>
          <a:bodyPr/>
          <a:lstStyle/>
          <a:p>
            <a:fld id="{054C2208-2305-491F-B11B-D0E53280B3EA}" type="slidenum">
              <a:rPr lang="en-GB" smtClean="0"/>
              <a:t>‹#›</a:t>
            </a:fld>
            <a:endParaRPr lang="en-GB" dirty="0"/>
          </a:p>
        </p:txBody>
      </p:sp>
    </p:spTree>
    <p:extLst>
      <p:ext uri="{BB962C8B-B14F-4D97-AF65-F5344CB8AC3E}">
        <p14:creationId xmlns:p14="http://schemas.microsoft.com/office/powerpoint/2010/main" val="1909242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51FA0-E9E3-4DCA-814B-FC62BE01FE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BA61F8F-6470-4EB1-BCD8-27AB344438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B8B6EFC-0477-4FC9-A789-F19C2FC23890}"/>
              </a:ext>
            </a:extLst>
          </p:cNvPr>
          <p:cNvSpPr>
            <a:spLocks noGrp="1"/>
          </p:cNvSpPr>
          <p:nvPr>
            <p:ph type="dt" sz="half" idx="10"/>
          </p:nvPr>
        </p:nvSpPr>
        <p:spPr/>
        <p:txBody>
          <a:bodyPr/>
          <a:lstStyle/>
          <a:p>
            <a:fld id="{AE55CABC-BB6E-43D0-A484-63589FD104BA}" type="datetimeFigureOut">
              <a:rPr lang="en-GB" smtClean="0"/>
              <a:t>07/11/2024</a:t>
            </a:fld>
            <a:endParaRPr lang="en-GB" dirty="0"/>
          </a:p>
        </p:txBody>
      </p:sp>
      <p:sp>
        <p:nvSpPr>
          <p:cNvPr id="5" name="Footer Placeholder 4">
            <a:extLst>
              <a:ext uri="{FF2B5EF4-FFF2-40B4-BE49-F238E27FC236}">
                <a16:creationId xmlns:a16="http://schemas.microsoft.com/office/drawing/2014/main" id="{9135F076-F79D-4C7D-B0F2-42561B00BA2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F00D908-4C99-4A60-9528-2DF3D74C77D9}"/>
              </a:ext>
            </a:extLst>
          </p:cNvPr>
          <p:cNvSpPr>
            <a:spLocks noGrp="1"/>
          </p:cNvSpPr>
          <p:nvPr>
            <p:ph type="sldNum" sz="quarter" idx="12"/>
          </p:nvPr>
        </p:nvSpPr>
        <p:spPr/>
        <p:txBody>
          <a:bodyPr/>
          <a:lstStyle/>
          <a:p>
            <a:fld id="{054C2208-2305-491F-B11B-D0E53280B3EA}" type="slidenum">
              <a:rPr lang="en-GB" smtClean="0"/>
              <a:t>‹#›</a:t>
            </a:fld>
            <a:endParaRPr lang="en-GB" dirty="0"/>
          </a:p>
        </p:txBody>
      </p:sp>
    </p:spTree>
    <p:extLst>
      <p:ext uri="{BB962C8B-B14F-4D97-AF65-F5344CB8AC3E}">
        <p14:creationId xmlns:p14="http://schemas.microsoft.com/office/powerpoint/2010/main" val="4033972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E461B-63F1-4D8C-A399-8E91A6A1F6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E4F14B6-155B-427A-B77D-3849B0088A7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2CA02F4-E288-4607-A1B4-8A25FDBA80A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CAF7265-0F51-4C12-96DC-BEFF1BBAF629}"/>
              </a:ext>
            </a:extLst>
          </p:cNvPr>
          <p:cNvSpPr>
            <a:spLocks noGrp="1"/>
          </p:cNvSpPr>
          <p:nvPr>
            <p:ph type="dt" sz="half" idx="10"/>
          </p:nvPr>
        </p:nvSpPr>
        <p:spPr/>
        <p:txBody>
          <a:bodyPr/>
          <a:lstStyle/>
          <a:p>
            <a:fld id="{AE55CABC-BB6E-43D0-A484-63589FD104BA}" type="datetimeFigureOut">
              <a:rPr lang="en-GB" smtClean="0"/>
              <a:t>07/11/2024</a:t>
            </a:fld>
            <a:endParaRPr lang="en-GB" dirty="0"/>
          </a:p>
        </p:txBody>
      </p:sp>
      <p:sp>
        <p:nvSpPr>
          <p:cNvPr id="6" name="Footer Placeholder 5">
            <a:extLst>
              <a:ext uri="{FF2B5EF4-FFF2-40B4-BE49-F238E27FC236}">
                <a16:creationId xmlns:a16="http://schemas.microsoft.com/office/drawing/2014/main" id="{0773E8A8-1634-4D5C-8DEE-CC26F470960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C56554C8-E619-40E4-A2F6-8F7EC00724AA}"/>
              </a:ext>
            </a:extLst>
          </p:cNvPr>
          <p:cNvSpPr>
            <a:spLocks noGrp="1"/>
          </p:cNvSpPr>
          <p:nvPr>
            <p:ph type="sldNum" sz="quarter" idx="12"/>
          </p:nvPr>
        </p:nvSpPr>
        <p:spPr/>
        <p:txBody>
          <a:bodyPr/>
          <a:lstStyle/>
          <a:p>
            <a:fld id="{054C2208-2305-491F-B11B-D0E53280B3EA}" type="slidenum">
              <a:rPr lang="en-GB" smtClean="0"/>
              <a:t>‹#›</a:t>
            </a:fld>
            <a:endParaRPr lang="en-GB" dirty="0"/>
          </a:p>
        </p:txBody>
      </p:sp>
    </p:spTree>
    <p:extLst>
      <p:ext uri="{BB962C8B-B14F-4D97-AF65-F5344CB8AC3E}">
        <p14:creationId xmlns:p14="http://schemas.microsoft.com/office/powerpoint/2010/main" val="4254457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5853E-6C89-4D45-9B97-4F6BA973A45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4AD451B-9DB0-46AD-BCC7-EFCD9B607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013A226-BFCD-4C67-81AE-DCAAE5BB414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862601E-F521-402C-9361-69F44DE1E8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8669B55-90B9-4B77-8E70-003EF26894C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23458DD-8C53-47BE-AD71-348282B25824}"/>
              </a:ext>
            </a:extLst>
          </p:cNvPr>
          <p:cNvSpPr>
            <a:spLocks noGrp="1"/>
          </p:cNvSpPr>
          <p:nvPr>
            <p:ph type="dt" sz="half" idx="10"/>
          </p:nvPr>
        </p:nvSpPr>
        <p:spPr/>
        <p:txBody>
          <a:bodyPr/>
          <a:lstStyle/>
          <a:p>
            <a:fld id="{AE55CABC-BB6E-43D0-A484-63589FD104BA}" type="datetimeFigureOut">
              <a:rPr lang="en-GB" smtClean="0"/>
              <a:t>07/11/2024</a:t>
            </a:fld>
            <a:endParaRPr lang="en-GB" dirty="0"/>
          </a:p>
        </p:txBody>
      </p:sp>
      <p:sp>
        <p:nvSpPr>
          <p:cNvPr id="8" name="Footer Placeholder 7">
            <a:extLst>
              <a:ext uri="{FF2B5EF4-FFF2-40B4-BE49-F238E27FC236}">
                <a16:creationId xmlns:a16="http://schemas.microsoft.com/office/drawing/2014/main" id="{6EC7A157-6672-4ED5-93A0-44615E061962}"/>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D42003B3-BFF1-4694-8D25-402FAF3CA6B0}"/>
              </a:ext>
            </a:extLst>
          </p:cNvPr>
          <p:cNvSpPr>
            <a:spLocks noGrp="1"/>
          </p:cNvSpPr>
          <p:nvPr>
            <p:ph type="sldNum" sz="quarter" idx="12"/>
          </p:nvPr>
        </p:nvSpPr>
        <p:spPr/>
        <p:txBody>
          <a:bodyPr/>
          <a:lstStyle/>
          <a:p>
            <a:fld id="{054C2208-2305-491F-B11B-D0E53280B3EA}" type="slidenum">
              <a:rPr lang="en-GB" smtClean="0"/>
              <a:t>‹#›</a:t>
            </a:fld>
            <a:endParaRPr lang="en-GB" dirty="0"/>
          </a:p>
        </p:txBody>
      </p:sp>
    </p:spTree>
    <p:extLst>
      <p:ext uri="{BB962C8B-B14F-4D97-AF65-F5344CB8AC3E}">
        <p14:creationId xmlns:p14="http://schemas.microsoft.com/office/powerpoint/2010/main" val="3101129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3DB9F-F70A-4A8B-97E4-AEBB5FCD6E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0227280-9F3C-4876-A2E6-1E3E18CD8A39}"/>
              </a:ext>
            </a:extLst>
          </p:cNvPr>
          <p:cNvSpPr>
            <a:spLocks noGrp="1"/>
          </p:cNvSpPr>
          <p:nvPr>
            <p:ph type="dt" sz="half" idx="10"/>
          </p:nvPr>
        </p:nvSpPr>
        <p:spPr/>
        <p:txBody>
          <a:bodyPr/>
          <a:lstStyle/>
          <a:p>
            <a:fld id="{AE55CABC-BB6E-43D0-A484-63589FD104BA}" type="datetimeFigureOut">
              <a:rPr lang="en-GB" smtClean="0"/>
              <a:t>07/11/2024</a:t>
            </a:fld>
            <a:endParaRPr lang="en-GB" dirty="0"/>
          </a:p>
        </p:txBody>
      </p:sp>
      <p:sp>
        <p:nvSpPr>
          <p:cNvPr id="4" name="Footer Placeholder 3">
            <a:extLst>
              <a:ext uri="{FF2B5EF4-FFF2-40B4-BE49-F238E27FC236}">
                <a16:creationId xmlns:a16="http://schemas.microsoft.com/office/drawing/2014/main" id="{336B90E9-4D15-4F29-B9CB-4D705801CFC8}"/>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E462DFD6-A7FC-4810-A918-7C06BCE9F0B9}"/>
              </a:ext>
            </a:extLst>
          </p:cNvPr>
          <p:cNvSpPr>
            <a:spLocks noGrp="1"/>
          </p:cNvSpPr>
          <p:nvPr>
            <p:ph type="sldNum" sz="quarter" idx="12"/>
          </p:nvPr>
        </p:nvSpPr>
        <p:spPr/>
        <p:txBody>
          <a:bodyPr/>
          <a:lstStyle/>
          <a:p>
            <a:fld id="{054C2208-2305-491F-B11B-D0E53280B3EA}" type="slidenum">
              <a:rPr lang="en-GB" smtClean="0"/>
              <a:t>‹#›</a:t>
            </a:fld>
            <a:endParaRPr lang="en-GB" dirty="0"/>
          </a:p>
        </p:txBody>
      </p:sp>
    </p:spTree>
    <p:extLst>
      <p:ext uri="{BB962C8B-B14F-4D97-AF65-F5344CB8AC3E}">
        <p14:creationId xmlns:p14="http://schemas.microsoft.com/office/powerpoint/2010/main" val="3872934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BC07BB-46DE-42E3-BD24-731B42E4E915}"/>
              </a:ext>
            </a:extLst>
          </p:cNvPr>
          <p:cNvSpPr>
            <a:spLocks noGrp="1"/>
          </p:cNvSpPr>
          <p:nvPr>
            <p:ph type="dt" sz="half" idx="10"/>
          </p:nvPr>
        </p:nvSpPr>
        <p:spPr/>
        <p:txBody>
          <a:bodyPr/>
          <a:lstStyle/>
          <a:p>
            <a:fld id="{AE55CABC-BB6E-43D0-A484-63589FD104BA}" type="datetimeFigureOut">
              <a:rPr lang="en-GB" smtClean="0"/>
              <a:t>07/11/2024</a:t>
            </a:fld>
            <a:endParaRPr lang="en-GB" dirty="0"/>
          </a:p>
        </p:txBody>
      </p:sp>
      <p:sp>
        <p:nvSpPr>
          <p:cNvPr id="3" name="Footer Placeholder 2">
            <a:extLst>
              <a:ext uri="{FF2B5EF4-FFF2-40B4-BE49-F238E27FC236}">
                <a16:creationId xmlns:a16="http://schemas.microsoft.com/office/drawing/2014/main" id="{0978FB46-B56B-405B-88DA-CA4A61C6FB9A}"/>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2009E9B8-1A0C-4214-BA13-CA409ABC03D1}"/>
              </a:ext>
            </a:extLst>
          </p:cNvPr>
          <p:cNvSpPr>
            <a:spLocks noGrp="1"/>
          </p:cNvSpPr>
          <p:nvPr>
            <p:ph type="sldNum" sz="quarter" idx="12"/>
          </p:nvPr>
        </p:nvSpPr>
        <p:spPr/>
        <p:txBody>
          <a:bodyPr/>
          <a:lstStyle/>
          <a:p>
            <a:fld id="{054C2208-2305-491F-B11B-D0E53280B3EA}" type="slidenum">
              <a:rPr lang="en-GB" smtClean="0"/>
              <a:t>‹#›</a:t>
            </a:fld>
            <a:endParaRPr lang="en-GB" dirty="0"/>
          </a:p>
        </p:txBody>
      </p:sp>
    </p:spTree>
    <p:extLst>
      <p:ext uri="{BB962C8B-B14F-4D97-AF65-F5344CB8AC3E}">
        <p14:creationId xmlns:p14="http://schemas.microsoft.com/office/powerpoint/2010/main" val="3227536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A4E39-075A-492F-88BC-9D397E2EC2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0B8EBAB-4463-4FC6-8442-91695CD242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96559A1-78F5-4BAD-9F5F-CB0C5CB183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C74A25B-A668-4499-8FC4-265AE3276141}"/>
              </a:ext>
            </a:extLst>
          </p:cNvPr>
          <p:cNvSpPr>
            <a:spLocks noGrp="1"/>
          </p:cNvSpPr>
          <p:nvPr>
            <p:ph type="dt" sz="half" idx="10"/>
          </p:nvPr>
        </p:nvSpPr>
        <p:spPr/>
        <p:txBody>
          <a:bodyPr/>
          <a:lstStyle/>
          <a:p>
            <a:fld id="{AE55CABC-BB6E-43D0-A484-63589FD104BA}" type="datetimeFigureOut">
              <a:rPr lang="en-GB" smtClean="0"/>
              <a:t>07/11/2024</a:t>
            </a:fld>
            <a:endParaRPr lang="en-GB" dirty="0"/>
          </a:p>
        </p:txBody>
      </p:sp>
      <p:sp>
        <p:nvSpPr>
          <p:cNvPr id="6" name="Footer Placeholder 5">
            <a:extLst>
              <a:ext uri="{FF2B5EF4-FFF2-40B4-BE49-F238E27FC236}">
                <a16:creationId xmlns:a16="http://schemas.microsoft.com/office/drawing/2014/main" id="{8E12854B-EA24-45CF-BBB8-F055E1B45A0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0884D17C-E185-470B-84B2-DDF38B28AD3B}"/>
              </a:ext>
            </a:extLst>
          </p:cNvPr>
          <p:cNvSpPr>
            <a:spLocks noGrp="1"/>
          </p:cNvSpPr>
          <p:nvPr>
            <p:ph type="sldNum" sz="quarter" idx="12"/>
          </p:nvPr>
        </p:nvSpPr>
        <p:spPr/>
        <p:txBody>
          <a:bodyPr/>
          <a:lstStyle/>
          <a:p>
            <a:fld id="{054C2208-2305-491F-B11B-D0E53280B3EA}" type="slidenum">
              <a:rPr lang="en-GB" smtClean="0"/>
              <a:t>‹#›</a:t>
            </a:fld>
            <a:endParaRPr lang="en-GB" dirty="0"/>
          </a:p>
        </p:txBody>
      </p:sp>
    </p:spTree>
    <p:extLst>
      <p:ext uri="{BB962C8B-B14F-4D97-AF65-F5344CB8AC3E}">
        <p14:creationId xmlns:p14="http://schemas.microsoft.com/office/powerpoint/2010/main" val="1134082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40C7B-969B-45FE-A920-BE3744598F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7C0A5DF-90C1-4E21-BCC4-6608C8B920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EA3ED25F-7469-47DC-A41F-073D76C16C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179B9DC-290E-41C0-A370-130ED6614572}"/>
              </a:ext>
            </a:extLst>
          </p:cNvPr>
          <p:cNvSpPr>
            <a:spLocks noGrp="1"/>
          </p:cNvSpPr>
          <p:nvPr>
            <p:ph type="dt" sz="half" idx="10"/>
          </p:nvPr>
        </p:nvSpPr>
        <p:spPr/>
        <p:txBody>
          <a:bodyPr/>
          <a:lstStyle/>
          <a:p>
            <a:fld id="{AE55CABC-BB6E-43D0-A484-63589FD104BA}" type="datetimeFigureOut">
              <a:rPr lang="en-GB" smtClean="0"/>
              <a:t>07/11/2024</a:t>
            </a:fld>
            <a:endParaRPr lang="en-GB" dirty="0"/>
          </a:p>
        </p:txBody>
      </p:sp>
      <p:sp>
        <p:nvSpPr>
          <p:cNvPr id="6" name="Footer Placeholder 5">
            <a:extLst>
              <a:ext uri="{FF2B5EF4-FFF2-40B4-BE49-F238E27FC236}">
                <a16:creationId xmlns:a16="http://schemas.microsoft.com/office/drawing/2014/main" id="{59449086-D694-4C69-AE4D-5C7765EBC1F9}"/>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4405507-161C-4BFE-A4DF-2846790F25EB}"/>
              </a:ext>
            </a:extLst>
          </p:cNvPr>
          <p:cNvSpPr>
            <a:spLocks noGrp="1"/>
          </p:cNvSpPr>
          <p:nvPr>
            <p:ph type="sldNum" sz="quarter" idx="12"/>
          </p:nvPr>
        </p:nvSpPr>
        <p:spPr/>
        <p:txBody>
          <a:bodyPr/>
          <a:lstStyle/>
          <a:p>
            <a:fld id="{054C2208-2305-491F-B11B-D0E53280B3EA}" type="slidenum">
              <a:rPr lang="en-GB" smtClean="0"/>
              <a:t>‹#›</a:t>
            </a:fld>
            <a:endParaRPr lang="en-GB" dirty="0"/>
          </a:p>
        </p:txBody>
      </p:sp>
    </p:spTree>
    <p:extLst>
      <p:ext uri="{BB962C8B-B14F-4D97-AF65-F5344CB8AC3E}">
        <p14:creationId xmlns:p14="http://schemas.microsoft.com/office/powerpoint/2010/main" val="2491180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6A43F1-1C4A-4691-AD4B-96C7970BA9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4287139-8ECE-4C98-893A-20DD6B583D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5E9A9F-1250-476E-AF69-856FC2F549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55CABC-BB6E-43D0-A484-63589FD104BA}" type="datetimeFigureOut">
              <a:rPr lang="en-GB" smtClean="0"/>
              <a:t>07/11/2024</a:t>
            </a:fld>
            <a:endParaRPr lang="en-GB" dirty="0"/>
          </a:p>
        </p:txBody>
      </p:sp>
      <p:sp>
        <p:nvSpPr>
          <p:cNvPr id="5" name="Footer Placeholder 4">
            <a:extLst>
              <a:ext uri="{FF2B5EF4-FFF2-40B4-BE49-F238E27FC236}">
                <a16:creationId xmlns:a16="http://schemas.microsoft.com/office/drawing/2014/main" id="{F7CF64B8-4F08-46A4-8B8F-A6C0522BDA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02607F03-A22C-4CD2-B387-63447D20F4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4C2208-2305-491F-B11B-D0E53280B3EA}" type="slidenum">
              <a:rPr lang="en-GB" smtClean="0"/>
              <a:t>‹#›</a:t>
            </a:fld>
            <a:endParaRPr lang="en-GB" dirty="0"/>
          </a:p>
        </p:txBody>
      </p:sp>
    </p:spTree>
    <p:extLst>
      <p:ext uri="{BB962C8B-B14F-4D97-AF65-F5344CB8AC3E}">
        <p14:creationId xmlns:p14="http://schemas.microsoft.com/office/powerpoint/2010/main" val="3697059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29.gif"/></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jpeg"/></Relationships>
</file>

<file path=ppt/slides/_rels/slide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jpeg"/><Relationship Id="rId4" Type="http://schemas.openxmlformats.org/officeDocument/2006/relationships/image" Target="../media/image69.png"/><Relationship Id="rId9"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5AF4EC-5B55-42E8-A9E7-ACC36BDF6E37}"/>
              </a:ext>
            </a:extLst>
          </p:cNvPr>
          <p:cNvSpPr/>
          <p:nvPr/>
        </p:nvSpPr>
        <p:spPr>
          <a:xfrm>
            <a:off x="251927" y="289249"/>
            <a:ext cx="11616612" cy="62608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a:extLst>
              <a:ext uri="{FF2B5EF4-FFF2-40B4-BE49-F238E27FC236}">
                <a16:creationId xmlns:a16="http://schemas.microsoft.com/office/drawing/2014/main" id="{C23D25AC-0B7A-41C8-BD36-B19D099086F1}"/>
              </a:ext>
            </a:extLst>
          </p:cNvPr>
          <p:cNvPicPr>
            <a:picLocks noChangeAspect="1"/>
          </p:cNvPicPr>
          <p:nvPr/>
        </p:nvPicPr>
        <p:blipFill>
          <a:blip r:embed="rId2"/>
          <a:stretch>
            <a:fillRect/>
          </a:stretch>
        </p:blipFill>
        <p:spPr>
          <a:xfrm>
            <a:off x="520777" y="504131"/>
            <a:ext cx="11135604" cy="5912689"/>
          </a:xfrm>
          <a:prstGeom prst="rect">
            <a:avLst/>
          </a:prstGeom>
        </p:spPr>
      </p:pic>
      <p:sp>
        <p:nvSpPr>
          <p:cNvPr id="3" name="Rectangle: Rounded Corners 2">
            <a:extLst>
              <a:ext uri="{FF2B5EF4-FFF2-40B4-BE49-F238E27FC236}">
                <a16:creationId xmlns:a16="http://schemas.microsoft.com/office/drawing/2014/main" id="{C2037056-1880-4AD5-B58F-D74DC4128031}"/>
              </a:ext>
            </a:extLst>
          </p:cNvPr>
          <p:cNvSpPr/>
          <p:nvPr/>
        </p:nvSpPr>
        <p:spPr>
          <a:xfrm>
            <a:off x="1696858" y="941032"/>
            <a:ext cx="8726750" cy="14736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a:latin typeface="Century Gothic" panose="020B0502020202020204" pitchFamily="34" charset="0"/>
              </a:rPr>
              <a:t>Maths Workshop </a:t>
            </a:r>
          </a:p>
        </p:txBody>
      </p:sp>
      <p:sp>
        <p:nvSpPr>
          <p:cNvPr id="5" name="Rectangle: Rounded Corners 4">
            <a:extLst>
              <a:ext uri="{FF2B5EF4-FFF2-40B4-BE49-F238E27FC236}">
                <a16:creationId xmlns:a16="http://schemas.microsoft.com/office/drawing/2014/main" id="{091AE0A5-8AAE-4F65-816E-2CCF3B152194}"/>
              </a:ext>
            </a:extLst>
          </p:cNvPr>
          <p:cNvSpPr/>
          <p:nvPr/>
        </p:nvSpPr>
        <p:spPr>
          <a:xfrm>
            <a:off x="2584881" y="4678531"/>
            <a:ext cx="7022237" cy="10031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The Horsell Village School</a:t>
            </a:r>
          </a:p>
          <a:p>
            <a:pPr algn="ctr"/>
            <a:r>
              <a:rPr lang="en-US" sz="2400" dirty="0">
                <a:latin typeface="Century Gothic" panose="020B0502020202020204" pitchFamily="34" charset="0"/>
              </a:rPr>
              <a:t>November</a:t>
            </a:r>
            <a:r>
              <a:rPr lang="en-GB" sz="2400" dirty="0">
                <a:latin typeface="Century Gothic" panose="020B0502020202020204" pitchFamily="34" charset="0"/>
              </a:rPr>
              <a:t> 2024</a:t>
            </a:r>
          </a:p>
        </p:txBody>
      </p:sp>
    </p:spTree>
    <p:extLst>
      <p:ext uri="{BB962C8B-B14F-4D97-AF65-F5344CB8AC3E}">
        <p14:creationId xmlns:p14="http://schemas.microsoft.com/office/powerpoint/2010/main" val="799078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5AF4EC-5B55-42E8-A9E7-ACC36BDF6E37}"/>
              </a:ext>
            </a:extLst>
          </p:cNvPr>
          <p:cNvSpPr/>
          <p:nvPr/>
        </p:nvSpPr>
        <p:spPr>
          <a:xfrm>
            <a:off x="287694" y="218228"/>
            <a:ext cx="11616612" cy="62608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97DE27EF-7B73-4056-A388-44DE7F0D12B3}"/>
              </a:ext>
            </a:extLst>
          </p:cNvPr>
          <p:cNvSpPr txBox="1"/>
          <p:nvPr/>
        </p:nvSpPr>
        <p:spPr>
          <a:xfrm>
            <a:off x="556440" y="378931"/>
            <a:ext cx="11053174" cy="4801314"/>
          </a:xfrm>
          <a:prstGeom prst="rect">
            <a:avLst/>
          </a:prstGeom>
          <a:noFill/>
        </p:spPr>
        <p:txBody>
          <a:bodyPr wrap="square" rtlCol="0">
            <a:spAutoFit/>
          </a:bodyPr>
          <a:lstStyle/>
          <a:p>
            <a:r>
              <a:rPr lang="en-GB" b="1" u="sng" dirty="0">
                <a:latin typeface="Century Gothic" panose="020B0502020202020204" pitchFamily="34" charset="0"/>
              </a:rPr>
              <a:t>How do we help develop Number sense?</a:t>
            </a:r>
          </a:p>
          <a:p>
            <a:endParaRPr lang="en-GB" dirty="0">
              <a:latin typeface="Century Gothic" panose="020B0502020202020204" pitchFamily="34" charset="0"/>
            </a:endParaRPr>
          </a:p>
          <a:p>
            <a:pPr algn="ctr"/>
            <a:r>
              <a:rPr lang="en-GB" sz="3200" b="1" dirty="0">
                <a:latin typeface="Century Gothic" panose="020B0502020202020204" pitchFamily="34" charset="0"/>
              </a:rPr>
              <a:t>Counting </a:t>
            </a:r>
          </a:p>
          <a:p>
            <a:endParaRPr lang="en-GB" sz="1400" dirty="0">
              <a:latin typeface="Century Gothic" panose="020B0502020202020204" pitchFamily="34" charset="0"/>
            </a:endParaRPr>
          </a:p>
          <a:p>
            <a:r>
              <a:rPr lang="en-GB" sz="1400" b="1" u="sng" dirty="0">
                <a:latin typeface="Century Gothic" panose="020B0502020202020204" pitchFamily="34" charset="0"/>
              </a:rPr>
              <a:t>3 rules of counting </a:t>
            </a:r>
          </a:p>
          <a:p>
            <a:r>
              <a:rPr lang="en-GB" sz="1400" dirty="0">
                <a:latin typeface="Century Gothic" panose="020B0502020202020204" pitchFamily="34" charset="0"/>
              </a:rPr>
              <a:t>1.Count everything once</a:t>
            </a:r>
          </a:p>
          <a:p>
            <a:r>
              <a:rPr lang="en-GB" sz="1400" dirty="0">
                <a:latin typeface="Century Gothic" panose="020B0502020202020204" pitchFamily="34" charset="0"/>
              </a:rPr>
              <a:t>2. Say the numbers in the right order</a:t>
            </a:r>
          </a:p>
          <a:p>
            <a:r>
              <a:rPr lang="en-GB" sz="1400" dirty="0">
                <a:latin typeface="Century Gothic" panose="020B0502020202020204" pitchFamily="34" charset="0"/>
              </a:rPr>
              <a:t>3. The last number you say is how many there are</a:t>
            </a:r>
          </a:p>
          <a:p>
            <a:endParaRPr lang="en-GB" sz="1400" dirty="0">
              <a:latin typeface="Century Gothic" panose="020B0502020202020204" pitchFamily="34" charset="0"/>
            </a:endParaRPr>
          </a:p>
          <a:p>
            <a:endParaRPr lang="en-GB" sz="1400" dirty="0">
              <a:latin typeface="Century Gothic" panose="020B0502020202020204" pitchFamily="34" charset="0"/>
            </a:endParaRPr>
          </a:p>
          <a:p>
            <a:r>
              <a:rPr lang="en-GB" sz="1400" b="1" u="sng" dirty="0">
                <a:latin typeface="Century Gothic" panose="020B0502020202020204" pitchFamily="34" charset="0"/>
              </a:rPr>
              <a:t>1:1 correspondence </a:t>
            </a:r>
          </a:p>
          <a:p>
            <a:endParaRPr lang="en-GB" sz="1400" dirty="0">
              <a:latin typeface="Century Gothic" panose="020B0502020202020204" pitchFamily="34" charset="0"/>
            </a:endParaRPr>
          </a:p>
          <a:p>
            <a:endParaRPr lang="en-GB" sz="1400" dirty="0">
              <a:latin typeface="Century Gothic" panose="020B0502020202020204" pitchFamily="34" charset="0"/>
            </a:endParaRPr>
          </a:p>
          <a:p>
            <a:endParaRPr lang="en-GB" sz="1400" dirty="0">
              <a:latin typeface="Century Gothic" panose="020B0502020202020204" pitchFamily="34" charset="0"/>
            </a:endParaRPr>
          </a:p>
          <a:p>
            <a:endParaRPr lang="en-GB" sz="1400" dirty="0">
              <a:latin typeface="Century Gothic" panose="020B0502020202020204" pitchFamily="34" charset="0"/>
            </a:endParaRPr>
          </a:p>
          <a:p>
            <a:endParaRPr lang="en-GB" sz="1400" dirty="0">
              <a:latin typeface="Century Gothic" panose="020B0502020202020204" pitchFamily="34" charset="0"/>
            </a:endParaRPr>
          </a:p>
          <a:p>
            <a:endParaRPr lang="en-GB" sz="1400" dirty="0">
              <a:latin typeface="Century Gothic" panose="020B0502020202020204" pitchFamily="34" charset="0"/>
            </a:endParaRPr>
          </a:p>
          <a:p>
            <a:endParaRPr lang="en-GB" sz="1400" dirty="0">
              <a:latin typeface="Century Gothic" panose="020B0502020202020204" pitchFamily="34" charset="0"/>
            </a:endParaRPr>
          </a:p>
          <a:p>
            <a:endParaRPr lang="en-GB" sz="1400" dirty="0">
              <a:latin typeface="Century Gothic" panose="020B0502020202020204" pitchFamily="34" charset="0"/>
            </a:endParaRPr>
          </a:p>
          <a:p>
            <a:endParaRPr lang="en-GB" sz="1400" dirty="0">
              <a:latin typeface="Century Gothic" panose="020B0502020202020204" pitchFamily="34" charset="0"/>
            </a:endParaRPr>
          </a:p>
        </p:txBody>
      </p:sp>
      <p:pic>
        <p:nvPicPr>
          <p:cNvPr id="2" name="Picture 1">
            <a:extLst>
              <a:ext uri="{FF2B5EF4-FFF2-40B4-BE49-F238E27FC236}">
                <a16:creationId xmlns:a16="http://schemas.microsoft.com/office/drawing/2014/main" id="{0E286220-A147-40DE-9ECB-3272A7DACE17}"/>
              </a:ext>
            </a:extLst>
          </p:cNvPr>
          <p:cNvPicPr>
            <a:picLocks noChangeAspect="1"/>
          </p:cNvPicPr>
          <p:nvPr/>
        </p:nvPicPr>
        <p:blipFill>
          <a:blip r:embed="rId2"/>
          <a:stretch>
            <a:fillRect/>
          </a:stretch>
        </p:blipFill>
        <p:spPr>
          <a:xfrm>
            <a:off x="1720505" y="4353476"/>
            <a:ext cx="3255793" cy="1287847"/>
          </a:xfrm>
          <a:prstGeom prst="rect">
            <a:avLst/>
          </a:prstGeom>
        </p:spPr>
      </p:pic>
      <p:sp>
        <p:nvSpPr>
          <p:cNvPr id="5" name="Oval 4">
            <a:extLst>
              <a:ext uri="{FF2B5EF4-FFF2-40B4-BE49-F238E27FC236}">
                <a16:creationId xmlns:a16="http://schemas.microsoft.com/office/drawing/2014/main" id="{52D8F48F-3014-4863-9ACE-F6FE3EB48FF3}"/>
              </a:ext>
            </a:extLst>
          </p:cNvPr>
          <p:cNvSpPr/>
          <p:nvPr/>
        </p:nvSpPr>
        <p:spPr>
          <a:xfrm>
            <a:off x="6631618" y="2809790"/>
            <a:ext cx="550417" cy="53709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id="{F7FA3A6A-91E0-4566-B8AB-031ECCA87D23}"/>
              </a:ext>
            </a:extLst>
          </p:cNvPr>
          <p:cNvSpPr/>
          <p:nvPr/>
        </p:nvSpPr>
        <p:spPr>
          <a:xfrm>
            <a:off x="7450781" y="2809790"/>
            <a:ext cx="550417" cy="53709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7E38543B-1F94-4C46-ABA2-FE95D4382E73}"/>
              </a:ext>
            </a:extLst>
          </p:cNvPr>
          <p:cNvSpPr/>
          <p:nvPr/>
        </p:nvSpPr>
        <p:spPr>
          <a:xfrm>
            <a:off x="8269944" y="2809790"/>
            <a:ext cx="550417" cy="53709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163418D4-C201-4579-B8C0-C5EFC566A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1681" y="3429000"/>
            <a:ext cx="390290" cy="607381"/>
          </a:xfrm>
          <a:prstGeom prst="rect">
            <a:avLst/>
          </a:prstGeom>
        </p:spPr>
      </p:pic>
      <p:pic>
        <p:nvPicPr>
          <p:cNvPr id="11" name="Picture 10">
            <a:extLst>
              <a:ext uri="{FF2B5EF4-FFF2-40B4-BE49-F238E27FC236}">
                <a16:creationId xmlns:a16="http://schemas.microsoft.com/office/drawing/2014/main" id="{B21ECE1C-B80F-48F0-B81F-DB3C1C3F0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9944" y="4700943"/>
            <a:ext cx="1905000" cy="1128713"/>
          </a:xfrm>
          <a:prstGeom prst="rect">
            <a:avLst/>
          </a:prstGeom>
        </p:spPr>
      </p:pic>
      <p:pic>
        <p:nvPicPr>
          <p:cNvPr id="13" name="Picture 12">
            <a:extLst>
              <a:ext uri="{FF2B5EF4-FFF2-40B4-BE49-F238E27FC236}">
                <a16:creationId xmlns:a16="http://schemas.microsoft.com/office/drawing/2014/main" id="{155F8A3A-A6C1-47C2-A048-5A972588BB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8398" y="604969"/>
            <a:ext cx="2503503" cy="1198343"/>
          </a:xfrm>
          <a:prstGeom prst="rect">
            <a:avLst/>
          </a:prstGeom>
        </p:spPr>
      </p:pic>
    </p:spTree>
    <p:extLst>
      <p:ext uri="{BB962C8B-B14F-4D97-AF65-F5344CB8AC3E}">
        <p14:creationId xmlns:p14="http://schemas.microsoft.com/office/powerpoint/2010/main" val="1396510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5AF4EC-5B55-42E8-A9E7-ACC36BDF6E37}"/>
              </a:ext>
            </a:extLst>
          </p:cNvPr>
          <p:cNvSpPr/>
          <p:nvPr/>
        </p:nvSpPr>
        <p:spPr>
          <a:xfrm>
            <a:off x="287694" y="218228"/>
            <a:ext cx="11616612" cy="62608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97DE27EF-7B73-4056-A388-44DE7F0D12B3}"/>
              </a:ext>
            </a:extLst>
          </p:cNvPr>
          <p:cNvSpPr txBox="1"/>
          <p:nvPr/>
        </p:nvSpPr>
        <p:spPr>
          <a:xfrm>
            <a:off x="556440" y="378931"/>
            <a:ext cx="11053174" cy="4801314"/>
          </a:xfrm>
          <a:prstGeom prst="rect">
            <a:avLst/>
          </a:prstGeom>
          <a:noFill/>
        </p:spPr>
        <p:txBody>
          <a:bodyPr wrap="square" rtlCol="0">
            <a:spAutoFit/>
          </a:bodyPr>
          <a:lstStyle/>
          <a:p>
            <a:r>
              <a:rPr lang="en-GB" b="1" u="sng" dirty="0">
                <a:latin typeface="Century Gothic" panose="020B0502020202020204" pitchFamily="34" charset="0"/>
              </a:rPr>
              <a:t>How do we help develop Number sense?</a:t>
            </a:r>
          </a:p>
          <a:p>
            <a:endParaRPr lang="en-GB" dirty="0">
              <a:latin typeface="Century Gothic" panose="020B0502020202020204" pitchFamily="34" charset="0"/>
            </a:endParaRPr>
          </a:p>
          <a:p>
            <a:pPr algn="ctr"/>
            <a:r>
              <a:rPr lang="en-GB" sz="3200" b="1" dirty="0">
                <a:latin typeface="Century Gothic" panose="020B0502020202020204" pitchFamily="34" charset="0"/>
              </a:rPr>
              <a:t>Cardinality </a:t>
            </a:r>
          </a:p>
          <a:p>
            <a:pPr algn="ctr"/>
            <a:endParaRPr lang="en-GB" b="1" dirty="0">
              <a:latin typeface="Century Gothic" panose="020B0502020202020204" pitchFamily="34" charset="0"/>
            </a:endParaRPr>
          </a:p>
          <a:p>
            <a:r>
              <a:rPr lang="en-GB" sz="1400" dirty="0">
                <a:latin typeface="Century Gothic" panose="020B0502020202020204" pitchFamily="34" charset="0"/>
              </a:rPr>
              <a:t>Cardinality means the quantity or total number of items in a set. </a:t>
            </a:r>
          </a:p>
          <a:p>
            <a:endParaRPr lang="en-GB" sz="1400" dirty="0">
              <a:latin typeface="Century Gothic" panose="020B0502020202020204" pitchFamily="34" charset="0"/>
            </a:endParaRPr>
          </a:p>
          <a:p>
            <a:r>
              <a:rPr lang="en-GB" sz="1400" dirty="0">
                <a:latin typeface="Century Gothic" panose="020B0502020202020204" pitchFamily="34" charset="0"/>
              </a:rPr>
              <a:t>This can be determined by subitising or counting. </a:t>
            </a:r>
          </a:p>
          <a:p>
            <a:r>
              <a:rPr lang="en-GB" sz="1400" dirty="0">
                <a:latin typeface="Century Gothic" panose="020B0502020202020204" pitchFamily="34" charset="0"/>
              </a:rPr>
              <a:t>While subitising allows children to perceive the cardinality of small sets, counting requires them to understand that the last number in the counting sequence represents the quantity of the set. We refer to this as…. </a:t>
            </a:r>
          </a:p>
          <a:p>
            <a:endParaRPr lang="en-GB" sz="1400" dirty="0">
              <a:latin typeface="Century Gothic" panose="020B0502020202020204" pitchFamily="34" charset="0"/>
            </a:endParaRPr>
          </a:p>
          <a:p>
            <a:pPr algn="ctr"/>
            <a:r>
              <a:rPr lang="en-GB" sz="2400" b="1" dirty="0">
                <a:solidFill>
                  <a:srgbClr val="00B0F0"/>
                </a:solidFill>
                <a:latin typeface="Century Gothic" panose="020B0502020202020204" pitchFamily="34" charset="0"/>
              </a:rPr>
              <a:t>‘The 5-ness of 5’</a:t>
            </a:r>
          </a:p>
          <a:p>
            <a:endParaRPr lang="en-GB" sz="1400" dirty="0">
              <a:latin typeface="Century Gothic" panose="020B0502020202020204" pitchFamily="34" charset="0"/>
            </a:endParaRPr>
          </a:p>
          <a:p>
            <a:r>
              <a:rPr lang="en-GB" sz="1400" dirty="0">
                <a:latin typeface="Century Gothic" panose="020B0502020202020204" pitchFamily="34" charset="0"/>
              </a:rPr>
              <a:t>Subitising – is the process of immediately knowing how many objects are in a small group without needing to count them. </a:t>
            </a:r>
          </a:p>
          <a:p>
            <a:endParaRPr lang="en-GB" sz="1400" dirty="0">
              <a:latin typeface="Century Gothic" panose="020B0502020202020204" pitchFamily="34" charset="0"/>
            </a:endParaRPr>
          </a:p>
          <a:p>
            <a:r>
              <a:rPr lang="en-GB" sz="1400" dirty="0">
                <a:latin typeface="Century Gothic" panose="020B0502020202020204" pitchFamily="34" charset="0"/>
              </a:rPr>
              <a:t> </a:t>
            </a:r>
          </a:p>
          <a:p>
            <a:endParaRPr lang="en-GB" sz="1400" dirty="0">
              <a:latin typeface="Century Gothic" panose="020B0502020202020204" pitchFamily="34" charset="0"/>
            </a:endParaRPr>
          </a:p>
          <a:p>
            <a:endParaRPr lang="en-GB" sz="1400" dirty="0">
              <a:latin typeface="Century Gothic" panose="020B0502020202020204" pitchFamily="34" charset="0"/>
            </a:endParaRPr>
          </a:p>
          <a:p>
            <a:endParaRPr lang="en-GB" sz="1400" dirty="0">
              <a:latin typeface="Century Gothic" panose="020B0502020202020204" pitchFamily="34" charset="0"/>
            </a:endParaRPr>
          </a:p>
          <a:p>
            <a:endParaRPr lang="en-GB" sz="1400" dirty="0">
              <a:latin typeface="Century Gothic" panose="020B0502020202020204" pitchFamily="34" charset="0"/>
            </a:endParaRPr>
          </a:p>
        </p:txBody>
      </p:sp>
      <p:graphicFrame>
        <p:nvGraphicFramePr>
          <p:cNvPr id="8" name="Table 7">
            <a:extLst>
              <a:ext uri="{FF2B5EF4-FFF2-40B4-BE49-F238E27FC236}">
                <a16:creationId xmlns:a16="http://schemas.microsoft.com/office/drawing/2014/main" id="{895C19E8-0318-4175-AA51-11E7F8686325}"/>
              </a:ext>
            </a:extLst>
          </p:cNvPr>
          <p:cNvGraphicFramePr>
            <a:graphicFrameLocks noGrp="1"/>
          </p:cNvGraphicFramePr>
          <p:nvPr>
            <p:extLst>
              <p:ext uri="{D42A27DB-BD31-4B8C-83A1-F6EECF244321}">
                <p14:modId xmlns:p14="http://schemas.microsoft.com/office/powerpoint/2010/main" val="11669597"/>
              </p:ext>
            </p:extLst>
          </p:nvPr>
        </p:nvGraphicFramePr>
        <p:xfrm>
          <a:off x="582386" y="3837214"/>
          <a:ext cx="11027229" cy="2292532"/>
        </p:xfrm>
        <a:graphic>
          <a:graphicData uri="http://schemas.openxmlformats.org/drawingml/2006/table">
            <a:tbl>
              <a:tblPr firstRow="1" bandRow="1">
                <a:tableStyleId>{5940675A-B579-460E-94D1-54222C63F5DA}</a:tableStyleId>
              </a:tblPr>
              <a:tblGrid>
                <a:gridCol w="3675743">
                  <a:extLst>
                    <a:ext uri="{9D8B030D-6E8A-4147-A177-3AD203B41FA5}">
                      <a16:colId xmlns:a16="http://schemas.microsoft.com/office/drawing/2014/main" val="4145483148"/>
                    </a:ext>
                  </a:extLst>
                </a:gridCol>
                <a:gridCol w="3675743">
                  <a:extLst>
                    <a:ext uri="{9D8B030D-6E8A-4147-A177-3AD203B41FA5}">
                      <a16:colId xmlns:a16="http://schemas.microsoft.com/office/drawing/2014/main" val="1596112324"/>
                    </a:ext>
                  </a:extLst>
                </a:gridCol>
                <a:gridCol w="3675743">
                  <a:extLst>
                    <a:ext uri="{9D8B030D-6E8A-4147-A177-3AD203B41FA5}">
                      <a16:colId xmlns:a16="http://schemas.microsoft.com/office/drawing/2014/main" val="632581377"/>
                    </a:ext>
                  </a:extLst>
                </a:gridCol>
              </a:tblGrid>
              <a:tr h="555172">
                <a:tc>
                  <a:txBody>
                    <a:bodyPr/>
                    <a:lstStyle/>
                    <a:p>
                      <a:r>
                        <a:rPr lang="en-GB" dirty="0"/>
                        <a:t>Familiar and structured dot patterns</a:t>
                      </a:r>
                    </a:p>
                  </a:txBody>
                  <a:tcPr/>
                </a:tc>
                <a:tc>
                  <a:txBody>
                    <a:bodyPr/>
                    <a:lstStyle/>
                    <a:p>
                      <a:pPr algn="ctr"/>
                      <a:r>
                        <a:rPr lang="en-GB" dirty="0"/>
                        <a:t>Structure dot patterns</a:t>
                      </a:r>
                    </a:p>
                  </a:txBody>
                  <a:tcPr/>
                </a:tc>
                <a:tc>
                  <a:txBody>
                    <a:bodyPr/>
                    <a:lstStyle/>
                    <a:p>
                      <a:pPr algn="ctr"/>
                      <a:r>
                        <a:rPr lang="en-GB" dirty="0"/>
                        <a:t>Unstructured dot patters</a:t>
                      </a:r>
                    </a:p>
                  </a:txBody>
                  <a:tcPr/>
                </a:tc>
                <a:extLst>
                  <a:ext uri="{0D108BD9-81ED-4DB2-BD59-A6C34878D82A}">
                    <a16:rowId xmlns:a16="http://schemas.microsoft.com/office/drawing/2014/main" val="712600849"/>
                  </a:ext>
                </a:extLst>
              </a:tr>
              <a:tr h="1182755">
                <a:tc>
                  <a:txBody>
                    <a:bodyPr/>
                    <a:lstStyle/>
                    <a:p>
                      <a:endParaRPr lang="en-GB" dirty="0"/>
                    </a:p>
                    <a:p>
                      <a:endParaRPr lang="en-GB" dirty="0"/>
                    </a:p>
                    <a:p>
                      <a:endParaRPr lang="en-GB" dirty="0"/>
                    </a:p>
                    <a:p>
                      <a:endParaRPr lang="en-GB" dirty="0"/>
                    </a:p>
                    <a:p>
                      <a:endParaRPr lang="en-GB" dirty="0"/>
                    </a:p>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151592125"/>
                  </a:ext>
                </a:extLst>
              </a:tr>
            </a:tbl>
          </a:graphicData>
        </a:graphic>
      </p:graphicFrame>
      <p:pic>
        <p:nvPicPr>
          <p:cNvPr id="10" name="Picture 9">
            <a:extLst>
              <a:ext uri="{FF2B5EF4-FFF2-40B4-BE49-F238E27FC236}">
                <a16:creationId xmlns:a16="http://schemas.microsoft.com/office/drawing/2014/main" id="{4F9128F1-9637-484D-AD50-48788635F85E}"/>
              </a:ext>
            </a:extLst>
          </p:cNvPr>
          <p:cNvPicPr>
            <a:picLocks noChangeAspect="1"/>
          </p:cNvPicPr>
          <p:nvPr/>
        </p:nvPicPr>
        <p:blipFill>
          <a:blip r:embed="rId2"/>
          <a:stretch>
            <a:fillRect/>
          </a:stretch>
        </p:blipFill>
        <p:spPr>
          <a:xfrm>
            <a:off x="1493383" y="4463378"/>
            <a:ext cx="1628775" cy="1590675"/>
          </a:xfrm>
          <a:prstGeom prst="rect">
            <a:avLst/>
          </a:prstGeom>
        </p:spPr>
      </p:pic>
      <p:pic>
        <p:nvPicPr>
          <p:cNvPr id="12" name="Picture 11">
            <a:extLst>
              <a:ext uri="{FF2B5EF4-FFF2-40B4-BE49-F238E27FC236}">
                <a16:creationId xmlns:a16="http://schemas.microsoft.com/office/drawing/2014/main" id="{79BE34C8-D397-4649-A374-4DBBB84C8900}"/>
              </a:ext>
            </a:extLst>
          </p:cNvPr>
          <p:cNvPicPr>
            <a:picLocks noChangeAspect="1"/>
          </p:cNvPicPr>
          <p:nvPr/>
        </p:nvPicPr>
        <p:blipFill>
          <a:blip r:embed="rId3"/>
          <a:stretch>
            <a:fillRect/>
          </a:stretch>
        </p:blipFill>
        <p:spPr>
          <a:xfrm>
            <a:off x="5016227" y="4520310"/>
            <a:ext cx="2133600" cy="1333500"/>
          </a:xfrm>
          <a:prstGeom prst="rect">
            <a:avLst/>
          </a:prstGeom>
        </p:spPr>
      </p:pic>
      <p:pic>
        <p:nvPicPr>
          <p:cNvPr id="14" name="Picture 13">
            <a:extLst>
              <a:ext uri="{FF2B5EF4-FFF2-40B4-BE49-F238E27FC236}">
                <a16:creationId xmlns:a16="http://schemas.microsoft.com/office/drawing/2014/main" id="{535EE537-0FD2-47BA-8FC1-FEB70FF43BA5}"/>
              </a:ext>
            </a:extLst>
          </p:cNvPr>
          <p:cNvPicPr>
            <a:picLocks noChangeAspect="1"/>
          </p:cNvPicPr>
          <p:nvPr/>
        </p:nvPicPr>
        <p:blipFill>
          <a:blip r:embed="rId4"/>
          <a:stretch>
            <a:fillRect/>
          </a:stretch>
        </p:blipFill>
        <p:spPr>
          <a:xfrm>
            <a:off x="8794102" y="4558627"/>
            <a:ext cx="2171700" cy="1400175"/>
          </a:xfrm>
          <a:prstGeom prst="rect">
            <a:avLst/>
          </a:prstGeom>
        </p:spPr>
      </p:pic>
    </p:spTree>
    <p:extLst>
      <p:ext uri="{BB962C8B-B14F-4D97-AF65-F5344CB8AC3E}">
        <p14:creationId xmlns:p14="http://schemas.microsoft.com/office/powerpoint/2010/main" val="2861638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5AF4EC-5B55-42E8-A9E7-ACC36BDF6E37}"/>
              </a:ext>
            </a:extLst>
          </p:cNvPr>
          <p:cNvSpPr/>
          <p:nvPr/>
        </p:nvSpPr>
        <p:spPr>
          <a:xfrm>
            <a:off x="287694" y="218228"/>
            <a:ext cx="11616612" cy="62608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entury Gothic" panose="020B0502020202020204" pitchFamily="34" charset="0"/>
              </a:rPr>
              <a:t>1 is a part and 4 is a part </a:t>
            </a:r>
            <a:endParaRPr lang="en-GB" dirty="0"/>
          </a:p>
        </p:txBody>
      </p:sp>
      <p:sp>
        <p:nvSpPr>
          <p:cNvPr id="3" name="TextBox 2">
            <a:extLst>
              <a:ext uri="{FF2B5EF4-FFF2-40B4-BE49-F238E27FC236}">
                <a16:creationId xmlns:a16="http://schemas.microsoft.com/office/drawing/2014/main" id="{97DE27EF-7B73-4056-A388-44DE7F0D12B3}"/>
              </a:ext>
            </a:extLst>
          </p:cNvPr>
          <p:cNvSpPr txBox="1"/>
          <p:nvPr/>
        </p:nvSpPr>
        <p:spPr>
          <a:xfrm>
            <a:off x="556440" y="378931"/>
            <a:ext cx="11053174" cy="6894195"/>
          </a:xfrm>
          <a:prstGeom prst="rect">
            <a:avLst/>
          </a:prstGeom>
          <a:noFill/>
        </p:spPr>
        <p:txBody>
          <a:bodyPr wrap="square" rtlCol="0">
            <a:spAutoFit/>
          </a:bodyPr>
          <a:lstStyle/>
          <a:p>
            <a:r>
              <a:rPr lang="en-GB" b="1" u="sng" dirty="0">
                <a:latin typeface="Century Gothic" panose="020B0502020202020204" pitchFamily="34" charset="0"/>
              </a:rPr>
              <a:t>How do we help develop Number sense?</a:t>
            </a:r>
          </a:p>
          <a:p>
            <a:endParaRPr lang="en-GB" dirty="0">
              <a:latin typeface="Century Gothic" panose="020B0502020202020204" pitchFamily="34" charset="0"/>
            </a:endParaRPr>
          </a:p>
          <a:p>
            <a:pPr algn="ctr"/>
            <a:r>
              <a:rPr lang="en-GB" sz="3200" b="1" u="sng" dirty="0">
                <a:latin typeface="Century Gothic" panose="020B0502020202020204" pitchFamily="34" charset="0"/>
              </a:rPr>
              <a:t>Composition </a:t>
            </a:r>
          </a:p>
          <a:p>
            <a:pPr algn="ctr"/>
            <a:endParaRPr lang="en-GB" b="1" dirty="0">
              <a:latin typeface="Century Gothic" panose="020B0502020202020204" pitchFamily="34" charset="0"/>
            </a:endParaRPr>
          </a:p>
          <a:p>
            <a:r>
              <a:rPr lang="en-GB" dirty="0">
                <a:latin typeface="Century Gothic" panose="020B0502020202020204" pitchFamily="34" charset="0"/>
              </a:rPr>
              <a:t>Composition refers to part part whole relationships. This is often referred to as the ‘hidden numbers’ with a number, ie: understanding that the number 5 can have several different parts in its composition. </a:t>
            </a:r>
          </a:p>
          <a:p>
            <a:r>
              <a:rPr lang="en-GB" b="1" dirty="0">
                <a:latin typeface="Century Gothic" panose="020B0502020202020204" pitchFamily="34" charset="0"/>
              </a:rPr>
              <a:t>For example </a:t>
            </a:r>
          </a:p>
          <a:p>
            <a:r>
              <a:rPr lang="en-GB" b="1" dirty="0">
                <a:latin typeface="Century Gothic" panose="020B0502020202020204" pitchFamily="34" charset="0"/>
              </a:rPr>
              <a:t>	</a:t>
            </a:r>
          </a:p>
          <a:p>
            <a:r>
              <a:rPr lang="en-GB" sz="1400" b="1" dirty="0">
                <a:latin typeface="Century Gothic" panose="020B0502020202020204" pitchFamily="34" charset="0"/>
              </a:rPr>
              <a:t>.                                                                                        5 is the whole</a:t>
            </a:r>
          </a:p>
          <a:p>
            <a:r>
              <a:rPr lang="en-GB" sz="1400" b="1" dirty="0">
                <a:latin typeface="Century Gothic" panose="020B0502020202020204" pitchFamily="34" charset="0"/>
              </a:rPr>
              <a:t>				 	2 is a part and 3 is a part </a:t>
            </a:r>
          </a:p>
          <a:p>
            <a:endParaRPr lang="en-GB" sz="1400" b="1" dirty="0">
              <a:latin typeface="Century Gothic" panose="020B0502020202020204" pitchFamily="34" charset="0"/>
            </a:endParaRPr>
          </a:p>
          <a:p>
            <a:r>
              <a:rPr lang="en-GB" sz="1400" b="1" dirty="0">
                <a:latin typeface="Century Gothic" panose="020B0502020202020204" pitchFamily="34" charset="0"/>
              </a:rPr>
              <a:t>					</a:t>
            </a:r>
          </a:p>
          <a:p>
            <a:endParaRPr lang="en-GB" sz="1400" b="1" dirty="0">
              <a:latin typeface="Century Gothic" panose="020B0502020202020204" pitchFamily="34" charset="0"/>
            </a:endParaRPr>
          </a:p>
          <a:p>
            <a:r>
              <a:rPr lang="en-GB" sz="1400" b="1" dirty="0">
                <a:latin typeface="Century Gothic" panose="020B0502020202020204" pitchFamily="34" charset="0"/>
              </a:rPr>
              <a:t> </a:t>
            </a:r>
          </a:p>
          <a:p>
            <a:endParaRPr lang="en-GB" sz="1400" dirty="0">
              <a:latin typeface="Century Gothic" panose="020B0502020202020204" pitchFamily="34" charset="0"/>
            </a:endParaRPr>
          </a:p>
          <a:p>
            <a:endParaRPr lang="en-GB" sz="1400" dirty="0">
              <a:latin typeface="Century Gothic" panose="020B0502020202020204" pitchFamily="34" charset="0"/>
            </a:endParaRPr>
          </a:p>
          <a:p>
            <a:r>
              <a:rPr lang="en-GB" sz="1400" dirty="0">
                <a:latin typeface="Century Gothic" panose="020B0502020202020204" pitchFamily="34" charset="0"/>
              </a:rPr>
              <a:t>							4 is a part and 1 is a part</a:t>
            </a:r>
          </a:p>
          <a:p>
            <a:r>
              <a:rPr lang="en-GB" sz="1400" dirty="0">
                <a:latin typeface="Century Gothic" panose="020B0502020202020204" pitchFamily="34" charset="0"/>
              </a:rPr>
              <a:t>     							 5 is the whole </a:t>
            </a:r>
          </a:p>
          <a:p>
            <a:endParaRPr lang="en-GB" sz="1400" dirty="0">
              <a:latin typeface="Century Gothic" panose="020B0502020202020204" pitchFamily="34" charset="0"/>
            </a:endParaRPr>
          </a:p>
          <a:p>
            <a:endParaRPr lang="en-GB" sz="1400" dirty="0">
              <a:latin typeface="Century Gothic" panose="020B0502020202020204" pitchFamily="34" charset="0"/>
            </a:endParaRPr>
          </a:p>
          <a:p>
            <a:endParaRPr lang="en-GB" sz="1400" dirty="0">
              <a:latin typeface="Century Gothic" panose="020B0502020202020204" pitchFamily="34" charset="0"/>
            </a:endParaRPr>
          </a:p>
          <a:p>
            <a:r>
              <a:rPr lang="en-GB" sz="1400" dirty="0">
                <a:latin typeface="Century Gothic" panose="020B0502020202020204" pitchFamily="34" charset="0"/>
              </a:rPr>
              <a:t>Being able to see numbers within numbers helps to develop efficient calculating skils </a:t>
            </a:r>
          </a:p>
          <a:p>
            <a:endParaRPr lang="en-GB" sz="1400" dirty="0">
              <a:latin typeface="Century Gothic" panose="020B0502020202020204" pitchFamily="34" charset="0"/>
            </a:endParaRPr>
          </a:p>
          <a:p>
            <a:endParaRPr lang="en-GB" sz="1400" dirty="0">
              <a:latin typeface="Century Gothic" panose="020B0502020202020204" pitchFamily="34" charset="0"/>
            </a:endParaRPr>
          </a:p>
          <a:p>
            <a:endParaRPr lang="en-GB" sz="1400" dirty="0">
              <a:latin typeface="Century Gothic" panose="020B0502020202020204" pitchFamily="34" charset="0"/>
            </a:endParaRPr>
          </a:p>
          <a:p>
            <a:endParaRPr lang="en-GB" sz="1400" dirty="0">
              <a:latin typeface="Century Gothic" panose="020B0502020202020204" pitchFamily="34" charset="0"/>
            </a:endParaRPr>
          </a:p>
          <a:p>
            <a:endParaRPr lang="en-GB" sz="1400" dirty="0">
              <a:latin typeface="Century Gothic" panose="020B0502020202020204" pitchFamily="34" charset="0"/>
            </a:endParaRPr>
          </a:p>
        </p:txBody>
      </p:sp>
      <p:pic>
        <p:nvPicPr>
          <p:cNvPr id="2" name="Picture 1">
            <a:extLst>
              <a:ext uri="{FF2B5EF4-FFF2-40B4-BE49-F238E27FC236}">
                <a16:creationId xmlns:a16="http://schemas.microsoft.com/office/drawing/2014/main" id="{2C9077F8-870F-47B3-B6CC-59F9DE5CA764}"/>
              </a:ext>
            </a:extLst>
          </p:cNvPr>
          <p:cNvPicPr>
            <a:picLocks noChangeAspect="1"/>
          </p:cNvPicPr>
          <p:nvPr/>
        </p:nvPicPr>
        <p:blipFill>
          <a:blip r:embed="rId2"/>
          <a:stretch>
            <a:fillRect/>
          </a:stretch>
        </p:blipFill>
        <p:spPr>
          <a:xfrm>
            <a:off x="556440" y="2933000"/>
            <a:ext cx="4260489" cy="1287023"/>
          </a:xfrm>
          <a:prstGeom prst="rect">
            <a:avLst/>
          </a:prstGeom>
        </p:spPr>
      </p:pic>
      <p:sp>
        <p:nvSpPr>
          <p:cNvPr id="6" name="Oval 5">
            <a:extLst>
              <a:ext uri="{FF2B5EF4-FFF2-40B4-BE49-F238E27FC236}">
                <a16:creationId xmlns:a16="http://schemas.microsoft.com/office/drawing/2014/main" id="{513704EC-CEA3-4F77-89FF-A060C419D2A4}"/>
              </a:ext>
            </a:extLst>
          </p:cNvPr>
          <p:cNvSpPr/>
          <p:nvPr/>
        </p:nvSpPr>
        <p:spPr>
          <a:xfrm>
            <a:off x="914400" y="4586015"/>
            <a:ext cx="881743" cy="83275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extLst>
              <a:ext uri="{FF2B5EF4-FFF2-40B4-BE49-F238E27FC236}">
                <a16:creationId xmlns:a16="http://schemas.microsoft.com/office/drawing/2014/main" id="{43797940-A756-4818-A053-D59AA5B2A8C6}"/>
              </a:ext>
            </a:extLst>
          </p:cNvPr>
          <p:cNvSpPr/>
          <p:nvPr/>
        </p:nvSpPr>
        <p:spPr>
          <a:xfrm>
            <a:off x="2154103" y="4586014"/>
            <a:ext cx="881743" cy="83275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a:extLst>
              <a:ext uri="{FF2B5EF4-FFF2-40B4-BE49-F238E27FC236}">
                <a16:creationId xmlns:a16="http://schemas.microsoft.com/office/drawing/2014/main" id="{7D9A8CC3-E06D-4275-96D4-A55E87972C3C}"/>
              </a:ext>
            </a:extLst>
          </p:cNvPr>
          <p:cNvSpPr/>
          <p:nvPr/>
        </p:nvSpPr>
        <p:spPr>
          <a:xfrm>
            <a:off x="3393806" y="4588544"/>
            <a:ext cx="881743" cy="83275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extLst>
              <a:ext uri="{FF2B5EF4-FFF2-40B4-BE49-F238E27FC236}">
                <a16:creationId xmlns:a16="http://schemas.microsoft.com/office/drawing/2014/main" id="{568FB372-AB2B-4F00-A827-AE53E4DA7751}"/>
              </a:ext>
            </a:extLst>
          </p:cNvPr>
          <p:cNvSpPr/>
          <p:nvPr/>
        </p:nvSpPr>
        <p:spPr>
          <a:xfrm>
            <a:off x="4633509" y="4586013"/>
            <a:ext cx="881743" cy="83275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15">
            <a:extLst>
              <a:ext uri="{FF2B5EF4-FFF2-40B4-BE49-F238E27FC236}">
                <a16:creationId xmlns:a16="http://schemas.microsoft.com/office/drawing/2014/main" id="{25422C90-CD10-458A-AFC2-3FCDA3479885}"/>
              </a:ext>
            </a:extLst>
          </p:cNvPr>
          <p:cNvSpPr/>
          <p:nvPr/>
        </p:nvSpPr>
        <p:spPr>
          <a:xfrm>
            <a:off x="5873212" y="4605400"/>
            <a:ext cx="881743" cy="83275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74CB6091-0647-48CE-91F9-929A5CE3EE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4139" y="4498059"/>
            <a:ext cx="1841421" cy="1841421"/>
          </a:xfrm>
          <a:prstGeom prst="rect">
            <a:avLst/>
          </a:prstGeom>
        </p:spPr>
      </p:pic>
    </p:spTree>
    <p:extLst>
      <p:ext uri="{BB962C8B-B14F-4D97-AF65-F5344CB8AC3E}">
        <p14:creationId xmlns:p14="http://schemas.microsoft.com/office/powerpoint/2010/main" val="3430659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5AF4EC-5B55-42E8-A9E7-ACC36BDF6E37}"/>
              </a:ext>
            </a:extLst>
          </p:cNvPr>
          <p:cNvSpPr/>
          <p:nvPr/>
        </p:nvSpPr>
        <p:spPr>
          <a:xfrm>
            <a:off x="287694" y="218228"/>
            <a:ext cx="11616612" cy="63671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entury Gothic" panose="020B0502020202020204" pitchFamily="34" charset="0"/>
              </a:rPr>
              <a:t>1 is a part and 4 is a part </a:t>
            </a:r>
            <a:endParaRPr lang="en-GB" dirty="0"/>
          </a:p>
        </p:txBody>
      </p:sp>
      <p:sp>
        <p:nvSpPr>
          <p:cNvPr id="3" name="TextBox 2">
            <a:extLst>
              <a:ext uri="{FF2B5EF4-FFF2-40B4-BE49-F238E27FC236}">
                <a16:creationId xmlns:a16="http://schemas.microsoft.com/office/drawing/2014/main" id="{97DE27EF-7B73-4056-A388-44DE7F0D12B3}"/>
              </a:ext>
            </a:extLst>
          </p:cNvPr>
          <p:cNvSpPr txBox="1"/>
          <p:nvPr/>
        </p:nvSpPr>
        <p:spPr>
          <a:xfrm>
            <a:off x="556440" y="378931"/>
            <a:ext cx="11053174" cy="3262432"/>
          </a:xfrm>
          <a:prstGeom prst="rect">
            <a:avLst/>
          </a:prstGeom>
          <a:noFill/>
        </p:spPr>
        <p:txBody>
          <a:bodyPr wrap="square" rtlCol="0">
            <a:spAutoFit/>
          </a:bodyPr>
          <a:lstStyle/>
          <a:p>
            <a:r>
              <a:rPr lang="en-GB" b="1" u="sng" dirty="0">
                <a:latin typeface="Century Gothic" panose="020B0502020202020204" pitchFamily="34" charset="0"/>
              </a:rPr>
              <a:t>How do we help develop Number sense?</a:t>
            </a:r>
          </a:p>
          <a:p>
            <a:endParaRPr lang="en-GB" dirty="0">
              <a:latin typeface="Century Gothic" panose="020B0502020202020204" pitchFamily="34" charset="0"/>
            </a:endParaRPr>
          </a:p>
          <a:p>
            <a:pPr algn="ctr"/>
            <a:r>
              <a:rPr lang="en-GB" sz="3200" b="1" dirty="0">
                <a:latin typeface="Century Gothic" panose="020B0502020202020204" pitchFamily="34" charset="0"/>
              </a:rPr>
              <a:t>Comparison</a:t>
            </a:r>
          </a:p>
          <a:p>
            <a:pPr algn="ctr"/>
            <a:endParaRPr lang="en-GB" b="1" dirty="0">
              <a:latin typeface="Century Gothic" panose="020B0502020202020204" pitchFamily="34" charset="0"/>
            </a:endParaRPr>
          </a:p>
          <a:p>
            <a:r>
              <a:rPr lang="en-GB" sz="1600" dirty="0">
                <a:latin typeface="Century Gothic" panose="020B0502020202020204" pitchFamily="34" charset="0"/>
              </a:rPr>
              <a:t>When we ask children to compare numbers we are asking them to examine the difference, to decide if one number is greater than, smaller than or equal to another number</a:t>
            </a:r>
            <a:r>
              <a:rPr lang="en-GB" sz="1400" dirty="0">
                <a:latin typeface="Century Gothic" panose="020B0502020202020204" pitchFamily="34" charset="0"/>
              </a:rPr>
              <a:t>. </a:t>
            </a:r>
          </a:p>
          <a:p>
            <a:endParaRPr lang="en-GB" sz="1400" b="1" dirty="0">
              <a:latin typeface="Century Gothic" panose="020B0502020202020204" pitchFamily="34" charset="0"/>
            </a:endParaRPr>
          </a:p>
          <a:p>
            <a:r>
              <a:rPr lang="en-GB" b="1" dirty="0">
                <a:latin typeface="Century Gothic" panose="020B0502020202020204" pitchFamily="34" charset="0"/>
              </a:rPr>
              <a:t> </a:t>
            </a:r>
            <a:endParaRPr lang="en-GB" sz="1400" dirty="0">
              <a:latin typeface="Century Gothic" panose="020B0502020202020204" pitchFamily="34" charset="0"/>
            </a:endParaRPr>
          </a:p>
          <a:p>
            <a:endParaRPr lang="en-GB" sz="1400" dirty="0">
              <a:latin typeface="Century Gothic" panose="020B0502020202020204" pitchFamily="34" charset="0"/>
            </a:endParaRPr>
          </a:p>
          <a:p>
            <a:endParaRPr lang="en-GB" sz="1400" dirty="0">
              <a:latin typeface="Century Gothic" panose="020B0502020202020204" pitchFamily="34" charset="0"/>
            </a:endParaRPr>
          </a:p>
          <a:p>
            <a:endParaRPr lang="en-GB" sz="1400" dirty="0">
              <a:latin typeface="Century Gothic" panose="020B0502020202020204" pitchFamily="34" charset="0"/>
            </a:endParaRPr>
          </a:p>
          <a:p>
            <a:endParaRPr lang="en-GB" sz="1400" dirty="0">
              <a:latin typeface="Century Gothic" panose="020B0502020202020204" pitchFamily="34" charset="0"/>
            </a:endParaRPr>
          </a:p>
        </p:txBody>
      </p:sp>
      <p:pic>
        <p:nvPicPr>
          <p:cNvPr id="2" name="Picture 1">
            <a:extLst>
              <a:ext uri="{FF2B5EF4-FFF2-40B4-BE49-F238E27FC236}">
                <a16:creationId xmlns:a16="http://schemas.microsoft.com/office/drawing/2014/main" id="{EFB4804B-1864-42E6-A48C-D89F54B4096E}"/>
              </a:ext>
            </a:extLst>
          </p:cNvPr>
          <p:cNvPicPr>
            <a:picLocks noChangeAspect="1"/>
          </p:cNvPicPr>
          <p:nvPr/>
        </p:nvPicPr>
        <p:blipFill>
          <a:blip r:embed="rId2"/>
          <a:stretch>
            <a:fillRect/>
          </a:stretch>
        </p:blipFill>
        <p:spPr>
          <a:xfrm>
            <a:off x="3335947" y="4181503"/>
            <a:ext cx="3124200" cy="1143000"/>
          </a:xfrm>
          <a:prstGeom prst="rect">
            <a:avLst/>
          </a:prstGeom>
        </p:spPr>
      </p:pic>
      <p:pic>
        <p:nvPicPr>
          <p:cNvPr id="5" name="Picture 4">
            <a:extLst>
              <a:ext uri="{FF2B5EF4-FFF2-40B4-BE49-F238E27FC236}">
                <a16:creationId xmlns:a16="http://schemas.microsoft.com/office/drawing/2014/main" id="{9968B0AF-B618-44E9-8ADD-A3F7032370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6" y="2862220"/>
            <a:ext cx="2185682" cy="2185682"/>
          </a:xfrm>
          <a:prstGeom prst="rect">
            <a:avLst/>
          </a:prstGeom>
        </p:spPr>
      </p:pic>
      <p:cxnSp>
        <p:nvCxnSpPr>
          <p:cNvPr id="7" name="Straight Connector 6">
            <a:extLst>
              <a:ext uri="{FF2B5EF4-FFF2-40B4-BE49-F238E27FC236}">
                <a16:creationId xmlns:a16="http://schemas.microsoft.com/office/drawing/2014/main" id="{26BCD2D8-FE98-418A-8F78-A229AA7EA888}"/>
              </a:ext>
            </a:extLst>
          </p:cNvPr>
          <p:cNvCxnSpPr/>
          <p:nvPr/>
        </p:nvCxnSpPr>
        <p:spPr>
          <a:xfrm>
            <a:off x="7432646" y="5318620"/>
            <a:ext cx="3556932"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20E3B23-67A0-44E3-BC49-7CE82BF6B03B}"/>
              </a:ext>
            </a:extLst>
          </p:cNvPr>
          <p:cNvSpPr txBox="1"/>
          <p:nvPr/>
        </p:nvSpPr>
        <p:spPr>
          <a:xfrm>
            <a:off x="8795538" y="5318620"/>
            <a:ext cx="301686" cy="369332"/>
          </a:xfrm>
          <a:prstGeom prst="rect">
            <a:avLst/>
          </a:prstGeom>
          <a:noFill/>
        </p:spPr>
        <p:txBody>
          <a:bodyPr wrap="none" rtlCol="0">
            <a:spAutoFit/>
          </a:bodyPr>
          <a:lstStyle/>
          <a:p>
            <a:r>
              <a:rPr lang="en-US" dirty="0"/>
              <a:t>5</a:t>
            </a:r>
            <a:endParaRPr lang="en-GB" dirty="0"/>
          </a:p>
        </p:txBody>
      </p:sp>
      <p:sp>
        <p:nvSpPr>
          <p:cNvPr id="9" name="TextBox 8">
            <a:extLst>
              <a:ext uri="{FF2B5EF4-FFF2-40B4-BE49-F238E27FC236}">
                <a16:creationId xmlns:a16="http://schemas.microsoft.com/office/drawing/2014/main" id="{4BD268D5-540C-4AAB-BDB4-72262A804A81}"/>
              </a:ext>
            </a:extLst>
          </p:cNvPr>
          <p:cNvSpPr txBox="1"/>
          <p:nvPr/>
        </p:nvSpPr>
        <p:spPr>
          <a:xfrm>
            <a:off x="10158430" y="5318620"/>
            <a:ext cx="301686" cy="369332"/>
          </a:xfrm>
          <a:prstGeom prst="rect">
            <a:avLst/>
          </a:prstGeom>
          <a:noFill/>
        </p:spPr>
        <p:txBody>
          <a:bodyPr wrap="square" rtlCol="0">
            <a:spAutoFit/>
          </a:bodyPr>
          <a:lstStyle/>
          <a:p>
            <a:r>
              <a:rPr lang="en-US" dirty="0"/>
              <a:t>8</a:t>
            </a:r>
            <a:endParaRPr lang="en-GB" dirty="0"/>
          </a:p>
        </p:txBody>
      </p:sp>
      <p:sp>
        <p:nvSpPr>
          <p:cNvPr id="10" name="Arrow: Up 9">
            <a:extLst>
              <a:ext uri="{FF2B5EF4-FFF2-40B4-BE49-F238E27FC236}">
                <a16:creationId xmlns:a16="http://schemas.microsoft.com/office/drawing/2014/main" id="{F0E3D552-E55C-4EBD-8076-EBB7848C5495}"/>
              </a:ext>
            </a:extLst>
          </p:cNvPr>
          <p:cNvSpPr/>
          <p:nvPr/>
        </p:nvSpPr>
        <p:spPr>
          <a:xfrm>
            <a:off x="9436339" y="5418667"/>
            <a:ext cx="293615" cy="355548"/>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BA42397E-D83B-4C92-9D43-4FE0804BAED8}"/>
              </a:ext>
            </a:extLst>
          </p:cNvPr>
          <p:cNvPicPr>
            <a:picLocks noChangeAspect="1"/>
          </p:cNvPicPr>
          <p:nvPr/>
        </p:nvPicPr>
        <p:blipFill>
          <a:blip r:embed="rId4"/>
          <a:stretch>
            <a:fillRect/>
          </a:stretch>
        </p:blipFill>
        <p:spPr>
          <a:xfrm>
            <a:off x="6824829" y="2522604"/>
            <a:ext cx="2905125" cy="1304925"/>
          </a:xfrm>
          <a:prstGeom prst="rect">
            <a:avLst/>
          </a:prstGeom>
        </p:spPr>
      </p:pic>
    </p:spTree>
    <p:extLst>
      <p:ext uri="{BB962C8B-B14F-4D97-AF65-F5344CB8AC3E}">
        <p14:creationId xmlns:p14="http://schemas.microsoft.com/office/powerpoint/2010/main" val="1362818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5AF4EC-5B55-42E8-A9E7-ACC36BDF6E37}"/>
              </a:ext>
            </a:extLst>
          </p:cNvPr>
          <p:cNvSpPr/>
          <p:nvPr/>
        </p:nvSpPr>
        <p:spPr>
          <a:xfrm>
            <a:off x="287694" y="271485"/>
            <a:ext cx="11616612" cy="62608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12632BA6-FF26-42B4-8471-0D9E149D3286}"/>
              </a:ext>
            </a:extLst>
          </p:cNvPr>
          <p:cNvSpPr txBox="1"/>
          <p:nvPr/>
        </p:nvSpPr>
        <p:spPr>
          <a:xfrm>
            <a:off x="493382" y="337923"/>
            <a:ext cx="11066589" cy="923330"/>
          </a:xfrm>
          <a:prstGeom prst="rect">
            <a:avLst/>
          </a:prstGeom>
          <a:noFill/>
        </p:spPr>
        <p:txBody>
          <a:bodyPr wrap="square" rtlCol="0">
            <a:spAutoFit/>
          </a:bodyPr>
          <a:lstStyle/>
          <a:p>
            <a:r>
              <a:rPr lang="en-US" b="1" u="sng" dirty="0">
                <a:latin typeface="Century Gothic" panose="020B0502020202020204" pitchFamily="34" charset="0"/>
              </a:rPr>
              <a:t>Primary Maths Mastery is based on 3 main ‘spines’</a:t>
            </a:r>
          </a:p>
          <a:p>
            <a:endParaRPr lang="en-US" b="1" u="sng" dirty="0">
              <a:latin typeface="Century Gothic" panose="020B0502020202020204" pitchFamily="34" charset="0"/>
            </a:endParaRPr>
          </a:p>
          <a:p>
            <a:r>
              <a:rPr lang="en-US" sz="1800" dirty="0">
                <a:latin typeface="Century Gothic" panose="020B0502020202020204" pitchFamily="34" charset="0"/>
              </a:rPr>
              <a:t>This is a carefully sequenced progressive journey</a:t>
            </a:r>
            <a:r>
              <a:rPr lang="en-US" dirty="0">
                <a:latin typeface="Century Gothic" panose="020B0502020202020204" pitchFamily="34" charset="0"/>
              </a:rPr>
              <a:t> </a:t>
            </a:r>
            <a:r>
              <a:rPr lang="en-US" sz="1800" dirty="0">
                <a:latin typeface="Century Gothic" panose="020B0502020202020204" pitchFamily="34" charset="0"/>
              </a:rPr>
              <a:t>including:</a:t>
            </a:r>
            <a:endParaRPr lang="en-GB" dirty="0">
              <a:latin typeface="Century Gothic" panose="020B0502020202020204" pitchFamily="34" charset="0"/>
            </a:endParaRPr>
          </a:p>
        </p:txBody>
      </p:sp>
      <p:sp>
        <p:nvSpPr>
          <p:cNvPr id="3" name="TextBox 2">
            <a:extLst>
              <a:ext uri="{FF2B5EF4-FFF2-40B4-BE49-F238E27FC236}">
                <a16:creationId xmlns:a16="http://schemas.microsoft.com/office/drawing/2014/main" id="{D9D627A6-CE3E-43E2-9C3D-7167D18609FB}"/>
              </a:ext>
            </a:extLst>
          </p:cNvPr>
          <p:cNvSpPr txBox="1"/>
          <p:nvPr/>
        </p:nvSpPr>
        <p:spPr>
          <a:xfrm>
            <a:off x="493382" y="1543852"/>
            <a:ext cx="6019060" cy="461665"/>
          </a:xfrm>
          <a:prstGeom prst="rect">
            <a:avLst/>
          </a:prstGeom>
          <a:noFill/>
        </p:spPr>
        <p:txBody>
          <a:bodyPr wrap="square" rtlCol="0">
            <a:spAutoFit/>
          </a:bodyPr>
          <a:lstStyle/>
          <a:p>
            <a:r>
              <a:rPr lang="en-US" sz="2400" dirty="0">
                <a:solidFill>
                  <a:srgbClr val="00B0F0"/>
                </a:solidFill>
                <a:latin typeface="Century Gothic" panose="020B0502020202020204" pitchFamily="34" charset="0"/>
              </a:rPr>
              <a:t>Number, addition and subtraction</a:t>
            </a:r>
            <a:endParaRPr lang="en-GB" sz="2400" dirty="0">
              <a:solidFill>
                <a:srgbClr val="00B0F0"/>
              </a:solidFill>
              <a:latin typeface="Century Gothic" panose="020B0502020202020204" pitchFamily="34" charset="0"/>
            </a:endParaRPr>
          </a:p>
        </p:txBody>
      </p:sp>
      <p:sp>
        <p:nvSpPr>
          <p:cNvPr id="8" name="TextBox 7">
            <a:extLst>
              <a:ext uri="{FF2B5EF4-FFF2-40B4-BE49-F238E27FC236}">
                <a16:creationId xmlns:a16="http://schemas.microsoft.com/office/drawing/2014/main" id="{DAB75263-5499-456E-9FB4-2F346982FDE7}"/>
              </a:ext>
            </a:extLst>
          </p:cNvPr>
          <p:cNvSpPr txBox="1"/>
          <p:nvPr/>
        </p:nvSpPr>
        <p:spPr>
          <a:xfrm>
            <a:off x="493382" y="2070281"/>
            <a:ext cx="7880852" cy="467820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400" dirty="0">
                <a:latin typeface="Century Gothic"/>
              </a:rPr>
              <a:t>Whole and parts</a:t>
            </a:r>
            <a:endParaRPr lang="en-US" dirty="0">
              <a:latin typeface="Century Gothic"/>
            </a:endParaRPr>
          </a:p>
          <a:p>
            <a:pPr marL="285750" indent="-285750">
              <a:buFont typeface="Arial" panose="020B0604020202020204" pitchFamily="34" charset="0"/>
              <a:buChar char="•"/>
            </a:pPr>
            <a:r>
              <a:rPr lang="en-US" sz="1400" dirty="0">
                <a:latin typeface="Century Gothic" panose="020B0502020202020204" pitchFamily="34" charset="0"/>
              </a:rPr>
              <a:t>Composition of  starting at 0-5 and building gradually up to 100</a:t>
            </a:r>
          </a:p>
          <a:p>
            <a:pPr marL="285750" indent="-285750">
              <a:buFont typeface="Arial" panose="020B0604020202020204" pitchFamily="34" charset="0"/>
              <a:buChar char="•"/>
            </a:pPr>
            <a:r>
              <a:rPr lang="en-US" sz="1400" dirty="0">
                <a:latin typeface="Century Gothic" panose="020B0502020202020204" pitchFamily="34" charset="0"/>
              </a:rPr>
              <a:t>Addition and subtraction strategies initially within 10 and then bridging 10</a:t>
            </a:r>
          </a:p>
          <a:p>
            <a:pPr marL="285750" indent="-285750">
              <a:buFont typeface="Arial" panose="020B0604020202020204" pitchFamily="34" charset="0"/>
              <a:buChar char="•"/>
            </a:pPr>
            <a:r>
              <a:rPr lang="en-US" sz="1400" dirty="0">
                <a:latin typeface="Century Gothic"/>
              </a:rPr>
              <a:t>Addition and subtraction of 1 digit and 2 digit numbers, extending to 2 digit and 2 digit numbers.</a:t>
            </a:r>
          </a:p>
          <a:p>
            <a:endParaRPr lang="en-US" sz="1400" dirty="0">
              <a:solidFill>
                <a:srgbClr val="00B0F0"/>
              </a:solidFill>
              <a:latin typeface="Century Gothic" panose="020B0502020202020204" pitchFamily="34" charset="0"/>
            </a:endParaRPr>
          </a:p>
          <a:p>
            <a:r>
              <a:rPr lang="en-US" sz="2800" dirty="0">
                <a:solidFill>
                  <a:srgbClr val="00B0F0"/>
                </a:solidFill>
                <a:latin typeface="Century Gothic" panose="020B0502020202020204" pitchFamily="34" charset="0"/>
              </a:rPr>
              <a:t> </a:t>
            </a:r>
            <a:r>
              <a:rPr lang="en-US" sz="2400" dirty="0">
                <a:solidFill>
                  <a:srgbClr val="00B0F0"/>
                </a:solidFill>
                <a:latin typeface="Century Gothic" panose="020B0502020202020204" pitchFamily="34" charset="0"/>
              </a:rPr>
              <a:t>Multiplication and division</a:t>
            </a:r>
          </a:p>
          <a:p>
            <a:pPr marL="285750" indent="-285750">
              <a:buFont typeface="Arial" panose="020B0604020202020204" pitchFamily="34" charset="0"/>
              <a:buChar char="•"/>
            </a:pPr>
            <a:r>
              <a:rPr lang="en-US" sz="1400" dirty="0">
                <a:latin typeface="Century Gothic"/>
              </a:rPr>
              <a:t>Counting and </a:t>
            </a:r>
            <a:r>
              <a:rPr lang="en-US" sz="1400" dirty="0" err="1">
                <a:latin typeface="Century Gothic"/>
              </a:rPr>
              <a:t>unitising</a:t>
            </a:r>
            <a:r>
              <a:rPr lang="en-US" sz="1400" dirty="0">
                <a:latin typeface="Century Gothic"/>
              </a:rPr>
              <a:t> (counting groups rather than individual items, for example egg boxes, rather than individual eggs).</a:t>
            </a:r>
          </a:p>
          <a:p>
            <a:pPr marL="285750" indent="-285750">
              <a:buFont typeface="Arial" panose="020B0604020202020204" pitchFamily="34" charset="0"/>
              <a:buChar char="•"/>
            </a:pPr>
            <a:r>
              <a:rPr lang="en-US" sz="1400" dirty="0">
                <a:latin typeface="Century Gothic"/>
              </a:rPr>
              <a:t>Times tables : groups of 2s, 5s and 10s and commutativity</a:t>
            </a:r>
          </a:p>
          <a:p>
            <a:pPr marL="285750" indent="-285750">
              <a:buFont typeface="Arial" panose="020B0604020202020204" pitchFamily="34" charset="0"/>
              <a:buChar char="•"/>
            </a:pPr>
            <a:r>
              <a:rPr lang="en-US" sz="1400" dirty="0">
                <a:latin typeface="Century Gothic"/>
              </a:rPr>
              <a:t>Doubling and halving</a:t>
            </a:r>
          </a:p>
          <a:p>
            <a:pPr marL="285750" indent="-285750">
              <a:buFont typeface="Arial" panose="020B0604020202020204" pitchFamily="34" charset="0"/>
              <a:buChar char="•"/>
            </a:pPr>
            <a:r>
              <a:rPr lang="en-US" sz="1400" dirty="0">
                <a:latin typeface="Century Gothic" panose="020B0502020202020204" pitchFamily="34" charset="0"/>
              </a:rPr>
              <a:t>Division: sharing and applying knowledge of multiplication to solve grouping problems.</a:t>
            </a:r>
          </a:p>
          <a:p>
            <a:pPr marL="285750" indent="-285750">
              <a:buFontTx/>
              <a:buChar char="-"/>
            </a:pPr>
            <a:endParaRPr lang="en-US" sz="1400" dirty="0">
              <a:latin typeface="Century Gothic" panose="020B0502020202020204" pitchFamily="34" charset="0"/>
            </a:endParaRPr>
          </a:p>
          <a:p>
            <a:r>
              <a:rPr lang="en-US" sz="2400" dirty="0">
                <a:solidFill>
                  <a:srgbClr val="00B0F0"/>
                </a:solidFill>
                <a:latin typeface="Century Gothic" panose="020B0502020202020204" pitchFamily="34" charset="0"/>
              </a:rPr>
              <a:t>Fractions</a:t>
            </a:r>
          </a:p>
          <a:p>
            <a:pPr marL="285750" indent="-285750">
              <a:buFont typeface="Arial" panose="020B0604020202020204" pitchFamily="34" charset="0"/>
              <a:buChar char="•"/>
            </a:pPr>
            <a:r>
              <a:rPr lang="en-US" sz="1400" dirty="0">
                <a:latin typeface="Century Gothic" panose="020B0502020202020204" pitchFamily="34" charset="0"/>
              </a:rPr>
              <a:t>Recognising and finding fractions of an object, shape and quantity, relating fractions of a quantity to previously taught division.</a:t>
            </a:r>
          </a:p>
          <a:p>
            <a:pPr marL="285750" indent="-285750">
              <a:buFontTx/>
              <a:buChar char="-"/>
            </a:pPr>
            <a:endParaRPr lang="en-US" dirty="0"/>
          </a:p>
          <a:p>
            <a:endParaRPr lang="en-GB" dirty="0"/>
          </a:p>
        </p:txBody>
      </p:sp>
      <p:sp>
        <p:nvSpPr>
          <p:cNvPr id="5" name="Rectangle: Rounded Corners 4">
            <a:extLst>
              <a:ext uri="{FF2B5EF4-FFF2-40B4-BE49-F238E27FC236}">
                <a16:creationId xmlns:a16="http://schemas.microsoft.com/office/drawing/2014/main" id="{8459C667-ED66-4212-B801-F034C7D1C650}"/>
              </a:ext>
            </a:extLst>
          </p:cNvPr>
          <p:cNvSpPr/>
          <p:nvPr/>
        </p:nvSpPr>
        <p:spPr>
          <a:xfrm>
            <a:off x="9064101" y="1023254"/>
            <a:ext cx="2495870" cy="14766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20570A1F-3268-4A45-9E50-863377370FDF}"/>
              </a:ext>
            </a:extLst>
          </p:cNvPr>
          <p:cNvSpPr/>
          <p:nvPr/>
        </p:nvSpPr>
        <p:spPr>
          <a:xfrm>
            <a:off x="9064101" y="2729017"/>
            <a:ext cx="2495870" cy="14766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9E0D438A-D07A-4A5F-A4B4-0613BD9DEEAD}"/>
              </a:ext>
            </a:extLst>
          </p:cNvPr>
          <p:cNvSpPr/>
          <p:nvPr/>
        </p:nvSpPr>
        <p:spPr>
          <a:xfrm>
            <a:off x="9064101" y="4517105"/>
            <a:ext cx="2495870" cy="14766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760FCDC8-3672-4527-B56C-10AF43151302}"/>
              </a:ext>
            </a:extLst>
          </p:cNvPr>
          <p:cNvPicPr>
            <a:picLocks noChangeAspect="1"/>
          </p:cNvPicPr>
          <p:nvPr/>
        </p:nvPicPr>
        <p:blipFill>
          <a:blip r:embed="rId2"/>
          <a:stretch>
            <a:fillRect/>
          </a:stretch>
        </p:blipFill>
        <p:spPr>
          <a:xfrm>
            <a:off x="9345868" y="4585800"/>
            <a:ext cx="1949643" cy="1314982"/>
          </a:xfrm>
          <a:prstGeom prst="rect">
            <a:avLst/>
          </a:prstGeom>
        </p:spPr>
      </p:pic>
      <p:pic>
        <p:nvPicPr>
          <p:cNvPr id="10" name="Picture 9">
            <a:extLst>
              <a:ext uri="{FF2B5EF4-FFF2-40B4-BE49-F238E27FC236}">
                <a16:creationId xmlns:a16="http://schemas.microsoft.com/office/drawing/2014/main" id="{02FA8F86-EE6A-43B5-B253-80EC8C3D80AA}"/>
              </a:ext>
            </a:extLst>
          </p:cNvPr>
          <p:cNvPicPr>
            <a:picLocks noChangeAspect="1"/>
          </p:cNvPicPr>
          <p:nvPr/>
        </p:nvPicPr>
        <p:blipFill>
          <a:blip r:embed="rId3"/>
          <a:stretch>
            <a:fillRect/>
          </a:stretch>
        </p:blipFill>
        <p:spPr>
          <a:xfrm>
            <a:off x="9345868" y="1131777"/>
            <a:ext cx="1974979" cy="1285817"/>
          </a:xfrm>
          <a:prstGeom prst="rect">
            <a:avLst/>
          </a:prstGeom>
        </p:spPr>
      </p:pic>
      <p:pic>
        <p:nvPicPr>
          <p:cNvPr id="7" name="Picture 6">
            <a:extLst>
              <a:ext uri="{FF2B5EF4-FFF2-40B4-BE49-F238E27FC236}">
                <a16:creationId xmlns:a16="http://schemas.microsoft.com/office/drawing/2014/main" id="{FADD4DB2-CE60-4B35-A5C1-9DD0311CD75C}"/>
              </a:ext>
            </a:extLst>
          </p:cNvPr>
          <p:cNvPicPr>
            <a:picLocks noChangeAspect="1"/>
          </p:cNvPicPr>
          <p:nvPr/>
        </p:nvPicPr>
        <p:blipFill>
          <a:blip r:embed="rId4"/>
          <a:stretch>
            <a:fillRect/>
          </a:stretch>
        </p:blipFill>
        <p:spPr>
          <a:xfrm>
            <a:off x="9345867" y="2825119"/>
            <a:ext cx="1949643" cy="1298332"/>
          </a:xfrm>
          <a:prstGeom prst="rect">
            <a:avLst/>
          </a:prstGeom>
        </p:spPr>
      </p:pic>
    </p:spTree>
    <p:extLst>
      <p:ext uri="{BB962C8B-B14F-4D97-AF65-F5344CB8AC3E}">
        <p14:creationId xmlns:p14="http://schemas.microsoft.com/office/powerpoint/2010/main" val="3859162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5AF4EC-5B55-42E8-A9E7-ACC36BDF6E37}"/>
              </a:ext>
            </a:extLst>
          </p:cNvPr>
          <p:cNvSpPr/>
          <p:nvPr/>
        </p:nvSpPr>
        <p:spPr>
          <a:xfrm>
            <a:off x="287694" y="331858"/>
            <a:ext cx="11616612" cy="62772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entury Gothic" panose="020B0502020202020204" pitchFamily="34" charset="0"/>
              </a:rPr>
              <a:t>1 is a part and 4 is a part </a:t>
            </a:r>
            <a:endParaRPr lang="en-GB" dirty="0"/>
          </a:p>
        </p:txBody>
      </p:sp>
      <p:sp>
        <p:nvSpPr>
          <p:cNvPr id="3" name="TextBox 2">
            <a:extLst>
              <a:ext uri="{FF2B5EF4-FFF2-40B4-BE49-F238E27FC236}">
                <a16:creationId xmlns:a16="http://schemas.microsoft.com/office/drawing/2014/main" id="{97DE27EF-7B73-4056-A388-44DE7F0D12B3}"/>
              </a:ext>
            </a:extLst>
          </p:cNvPr>
          <p:cNvSpPr txBox="1"/>
          <p:nvPr/>
        </p:nvSpPr>
        <p:spPr>
          <a:xfrm>
            <a:off x="556440" y="378931"/>
            <a:ext cx="11053174" cy="3046988"/>
          </a:xfrm>
          <a:prstGeom prst="rect">
            <a:avLst/>
          </a:prstGeom>
          <a:noFill/>
        </p:spPr>
        <p:txBody>
          <a:bodyPr wrap="square" rtlCol="0">
            <a:spAutoFit/>
          </a:bodyPr>
          <a:lstStyle/>
          <a:p>
            <a:r>
              <a:rPr lang="en-GB" b="1" u="sng" dirty="0">
                <a:latin typeface="Century Gothic" panose="020B0502020202020204" pitchFamily="34" charset="0"/>
              </a:rPr>
              <a:t>What else do we teach in Maths?</a:t>
            </a:r>
          </a:p>
          <a:p>
            <a:endParaRPr lang="en-GB" dirty="0">
              <a:latin typeface="Century Gothic" panose="020B0502020202020204" pitchFamily="34" charset="0"/>
            </a:endParaRPr>
          </a:p>
          <a:p>
            <a:pPr algn="ctr"/>
            <a:r>
              <a:rPr lang="en-GB" sz="3200" b="1" dirty="0">
                <a:latin typeface="Century Gothic" panose="020B0502020202020204" pitchFamily="34" charset="0"/>
              </a:rPr>
              <a:t>Time</a:t>
            </a:r>
          </a:p>
          <a:p>
            <a:pPr algn="ctr"/>
            <a:endParaRPr lang="en-GB" b="1" dirty="0">
              <a:latin typeface="Century Gothic" panose="020B0502020202020204" pitchFamily="34" charset="0"/>
            </a:endParaRPr>
          </a:p>
          <a:p>
            <a:r>
              <a:rPr lang="en-GB" sz="1600" dirty="0">
                <a:latin typeface="Century Gothic" panose="020B0502020202020204" pitchFamily="34" charset="0"/>
              </a:rPr>
              <a:t>We look at the names of the ‘hands’ and how they move.  We discuss o’clock and half past the hour.  In year 2 we look at telling the time using ¼ past and ¼ to the hour as well as 5 minute intervals.  </a:t>
            </a:r>
            <a:endParaRPr lang="en-GB" sz="1400" b="1" dirty="0">
              <a:latin typeface="Century Gothic" panose="020B0502020202020204" pitchFamily="34" charset="0"/>
            </a:endParaRPr>
          </a:p>
          <a:p>
            <a:r>
              <a:rPr lang="en-GB" b="1" dirty="0">
                <a:latin typeface="Century Gothic" panose="020B0502020202020204" pitchFamily="34" charset="0"/>
              </a:rPr>
              <a:t> </a:t>
            </a:r>
            <a:endParaRPr lang="en-GB" sz="1400" dirty="0">
              <a:latin typeface="Century Gothic" panose="020B0502020202020204" pitchFamily="34" charset="0"/>
            </a:endParaRPr>
          </a:p>
          <a:p>
            <a:endParaRPr lang="en-GB" sz="1400" dirty="0">
              <a:latin typeface="Century Gothic" panose="020B0502020202020204" pitchFamily="34" charset="0"/>
            </a:endParaRPr>
          </a:p>
          <a:p>
            <a:endParaRPr lang="en-GB" sz="1400" dirty="0">
              <a:latin typeface="Century Gothic" panose="020B0502020202020204" pitchFamily="34" charset="0"/>
            </a:endParaRPr>
          </a:p>
          <a:p>
            <a:endParaRPr lang="en-GB" sz="1400" dirty="0">
              <a:latin typeface="Century Gothic" panose="020B0502020202020204" pitchFamily="34" charset="0"/>
            </a:endParaRPr>
          </a:p>
          <a:p>
            <a:endParaRPr lang="en-GB" sz="1400" dirty="0">
              <a:latin typeface="Century Gothic" panose="020B0502020202020204" pitchFamily="34" charset="0"/>
            </a:endParaRPr>
          </a:p>
        </p:txBody>
      </p:sp>
      <p:pic>
        <p:nvPicPr>
          <p:cNvPr id="1026" name="Picture 2" descr="124 FREE Telling Time Worksheets And Activities">
            <a:extLst>
              <a:ext uri="{FF2B5EF4-FFF2-40B4-BE49-F238E27FC236}">
                <a16:creationId xmlns:a16="http://schemas.microsoft.com/office/drawing/2014/main" id="{95D01E38-9512-0C33-E38D-72ED2092F3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17" b="31312"/>
          <a:stretch/>
        </p:blipFill>
        <p:spPr bwMode="auto">
          <a:xfrm>
            <a:off x="745080" y="3425919"/>
            <a:ext cx="2367109" cy="20787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t’s tell the time to half past the hour | Year 1 Maths | Measurement ...">
            <a:extLst>
              <a:ext uri="{FF2B5EF4-FFF2-40B4-BE49-F238E27FC236}">
                <a16:creationId xmlns:a16="http://schemas.microsoft.com/office/drawing/2014/main" id="{0BEDF960-E30E-A24F-F5A8-2759C950F8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941" b="25570"/>
          <a:stretch/>
        </p:blipFill>
        <p:spPr bwMode="auto">
          <a:xfrm>
            <a:off x="7667562" y="3432816"/>
            <a:ext cx="3726693" cy="19561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2-18 - Alohaeigo">
            <a:extLst>
              <a:ext uri="{FF2B5EF4-FFF2-40B4-BE49-F238E27FC236}">
                <a16:creationId xmlns:a16="http://schemas.microsoft.com/office/drawing/2014/main" id="{DFAB3B5A-8F9D-4539-6710-D4E1B55910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3025" y="3085890"/>
            <a:ext cx="2401530" cy="2416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13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5AF4EC-5B55-42E8-A9E7-ACC36BDF6E37}"/>
              </a:ext>
            </a:extLst>
          </p:cNvPr>
          <p:cNvSpPr/>
          <p:nvPr/>
        </p:nvSpPr>
        <p:spPr>
          <a:xfrm>
            <a:off x="287694" y="331858"/>
            <a:ext cx="11616612" cy="61472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entury Gothic" panose="020B0502020202020204" pitchFamily="34" charset="0"/>
              </a:rPr>
              <a:t>1 is a part and 4 is a part </a:t>
            </a:r>
            <a:endParaRPr lang="en-GB" dirty="0"/>
          </a:p>
        </p:txBody>
      </p:sp>
      <p:sp>
        <p:nvSpPr>
          <p:cNvPr id="3" name="TextBox 2">
            <a:extLst>
              <a:ext uri="{FF2B5EF4-FFF2-40B4-BE49-F238E27FC236}">
                <a16:creationId xmlns:a16="http://schemas.microsoft.com/office/drawing/2014/main" id="{97DE27EF-7B73-4056-A388-44DE7F0D12B3}"/>
              </a:ext>
            </a:extLst>
          </p:cNvPr>
          <p:cNvSpPr txBox="1"/>
          <p:nvPr/>
        </p:nvSpPr>
        <p:spPr>
          <a:xfrm>
            <a:off x="556440" y="378931"/>
            <a:ext cx="11053174" cy="4001095"/>
          </a:xfrm>
          <a:prstGeom prst="rect">
            <a:avLst/>
          </a:prstGeom>
          <a:noFill/>
        </p:spPr>
        <p:txBody>
          <a:bodyPr wrap="square" rtlCol="0">
            <a:spAutoFit/>
          </a:bodyPr>
          <a:lstStyle/>
          <a:p>
            <a:r>
              <a:rPr lang="en-GB" b="1" u="sng" dirty="0">
                <a:latin typeface="Century Gothic" panose="020B0502020202020204" pitchFamily="34" charset="0"/>
              </a:rPr>
              <a:t>What else do we teach in Maths?</a:t>
            </a:r>
          </a:p>
          <a:p>
            <a:endParaRPr lang="en-GB" dirty="0">
              <a:latin typeface="Century Gothic" panose="020B0502020202020204" pitchFamily="34" charset="0"/>
            </a:endParaRPr>
          </a:p>
          <a:p>
            <a:pPr algn="ctr"/>
            <a:r>
              <a:rPr lang="en-GB" sz="3200" b="1" dirty="0">
                <a:latin typeface="Century Gothic" panose="020B0502020202020204" pitchFamily="34" charset="0"/>
              </a:rPr>
              <a:t>Money</a:t>
            </a:r>
          </a:p>
          <a:p>
            <a:pPr algn="ctr"/>
            <a:endParaRPr lang="en-GB" b="1" dirty="0">
              <a:latin typeface="Century Gothic" panose="020B0502020202020204" pitchFamily="34" charset="0"/>
            </a:endParaRPr>
          </a:p>
          <a:p>
            <a:r>
              <a:rPr lang="en-GB" sz="1600" dirty="0">
                <a:latin typeface="Century Gothic" panose="020B0502020202020204" pitchFamily="34" charset="0"/>
              </a:rPr>
              <a:t>We look at the names of coins and notes.  We recognise coins and notes and what the value is of each coin.  We discuss how some coins are worth the same as another coin (</a:t>
            </a:r>
            <a:r>
              <a:rPr lang="en-GB" sz="1600" dirty="0" err="1">
                <a:latin typeface="Century Gothic" panose="020B0502020202020204" pitchFamily="34" charset="0"/>
              </a:rPr>
              <a:t>eg.</a:t>
            </a:r>
            <a:r>
              <a:rPr lang="en-GB" sz="1600" dirty="0">
                <a:latin typeface="Century Gothic" panose="020B0502020202020204" pitchFamily="34" charset="0"/>
              </a:rPr>
              <a:t> 1p + 1p = 2p).</a:t>
            </a:r>
          </a:p>
          <a:p>
            <a:r>
              <a:rPr lang="en-GB" sz="1600" dirty="0">
                <a:latin typeface="Century Gothic" panose="020B0502020202020204" pitchFamily="34" charset="0"/>
              </a:rPr>
              <a:t>We add up coins to find the total and in Year 2 we look at making change when we need to ‘buy’ something.</a:t>
            </a:r>
          </a:p>
          <a:p>
            <a:endParaRPr lang="en-GB" sz="1600" dirty="0">
              <a:latin typeface="Century Gothic" panose="020B0502020202020204" pitchFamily="34" charset="0"/>
            </a:endParaRPr>
          </a:p>
          <a:p>
            <a:endParaRPr lang="en-GB" sz="1600" dirty="0">
              <a:latin typeface="Century Gothic" panose="020B0502020202020204" pitchFamily="34" charset="0"/>
            </a:endParaRPr>
          </a:p>
          <a:p>
            <a:endParaRPr lang="en-GB" sz="1400" b="1" dirty="0">
              <a:latin typeface="Century Gothic" panose="020B0502020202020204" pitchFamily="34" charset="0"/>
            </a:endParaRPr>
          </a:p>
          <a:p>
            <a:r>
              <a:rPr lang="en-GB" b="1" dirty="0">
                <a:latin typeface="Century Gothic" panose="020B0502020202020204" pitchFamily="34" charset="0"/>
              </a:rPr>
              <a:t> </a:t>
            </a:r>
            <a:endParaRPr lang="en-GB" sz="1400" dirty="0">
              <a:latin typeface="Century Gothic" panose="020B0502020202020204" pitchFamily="34" charset="0"/>
            </a:endParaRPr>
          </a:p>
          <a:p>
            <a:endParaRPr lang="en-GB" sz="1400" dirty="0">
              <a:latin typeface="Century Gothic" panose="020B0502020202020204" pitchFamily="34" charset="0"/>
            </a:endParaRPr>
          </a:p>
          <a:p>
            <a:endParaRPr lang="en-GB" sz="1400" dirty="0">
              <a:latin typeface="Century Gothic" panose="020B0502020202020204" pitchFamily="34" charset="0"/>
            </a:endParaRPr>
          </a:p>
          <a:p>
            <a:endParaRPr lang="en-GB" sz="1400" dirty="0">
              <a:latin typeface="Century Gothic" panose="020B0502020202020204" pitchFamily="34" charset="0"/>
            </a:endParaRPr>
          </a:p>
          <a:p>
            <a:endParaRPr lang="en-GB" sz="1400" dirty="0">
              <a:latin typeface="Century Gothic" panose="020B0502020202020204" pitchFamily="34" charset="0"/>
            </a:endParaRPr>
          </a:p>
        </p:txBody>
      </p:sp>
      <p:pic>
        <p:nvPicPr>
          <p:cNvPr id="3074" name="Picture 2" descr="Details about British Money, Quick view A4 poster full colour All NEW ...">
            <a:extLst>
              <a:ext uri="{FF2B5EF4-FFF2-40B4-BE49-F238E27FC236}">
                <a16:creationId xmlns:a16="http://schemas.microsoft.com/office/drawing/2014/main" id="{93640D2E-7F97-7927-BC20-72F3EEA62D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386" y="2665048"/>
            <a:ext cx="2519629" cy="35641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8417EB8-976C-7E74-5338-D8687F2795FA}"/>
              </a:ext>
            </a:extLst>
          </p:cNvPr>
          <p:cNvPicPr>
            <a:picLocks noChangeAspect="1"/>
          </p:cNvPicPr>
          <p:nvPr/>
        </p:nvPicPr>
        <p:blipFill>
          <a:blip r:embed="rId3"/>
          <a:stretch>
            <a:fillRect/>
          </a:stretch>
        </p:blipFill>
        <p:spPr>
          <a:xfrm>
            <a:off x="3763701" y="3935232"/>
            <a:ext cx="2743200" cy="2159000"/>
          </a:xfrm>
          <a:prstGeom prst="rect">
            <a:avLst/>
          </a:prstGeom>
        </p:spPr>
      </p:pic>
      <p:pic>
        <p:nvPicPr>
          <p:cNvPr id="3076" name="Picture 4" descr="Teaching Money and Change to KS1 | Money Games for Year 2 | Year 3 ...">
            <a:extLst>
              <a:ext uri="{FF2B5EF4-FFF2-40B4-BE49-F238E27FC236}">
                <a16:creationId xmlns:a16="http://schemas.microsoft.com/office/drawing/2014/main" id="{5A98F565-B170-B522-7E3D-FF09333ECF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4834" y="3192035"/>
            <a:ext cx="3814780" cy="276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912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5AF4EC-5B55-42E8-A9E7-ACC36BDF6E37}"/>
              </a:ext>
            </a:extLst>
          </p:cNvPr>
          <p:cNvSpPr/>
          <p:nvPr/>
        </p:nvSpPr>
        <p:spPr>
          <a:xfrm>
            <a:off x="287694" y="331858"/>
            <a:ext cx="11616612" cy="61472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entury Gothic" panose="020B0502020202020204" pitchFamily="34" charset="0"/>
              </a:rPr>
              <a:t>1 is a part and 4 is a part </a:t>
            </a:r>
            <a:endParaRPr lang="en-GB" dirty="0"/>
          </a:p>
        </p:txBody>
      </p:sp>
      <p:sp>
        <p:nvSpPr>
          <p:cNvPr id="3" name="TextBox 2">
            <a:extLst>
              <a:ext uri="{FF2B5EF4-FFF2-40B4-BE49-F238E27FC236}">
                <a16:creationId xmlns:a16="http://schemas.microsoft.com/office/drawing/2014/main" id="{97DE27EF-7B73-4056-A388-44DE7F0D12B3}"/>
              </a:ext>
            </a:extLst>
          </p:cNvPr>
          <p:cNvSpPr txBox="1"/>
          <p:nvPr/>
        </p:nvSpPr>
        <p:spPr>
          <a:xfrm>
            <a:off x="556440" y="378931"/>
            <a:ext cx="11053174" cy="3108543"/>
          </a:xfrm>
          <a:prstGeom prst="rect">
            <a:avLst/>
          </a:prstGeom>
          <a:noFill/>
        </p:spPr>
        <p:txBody>
          <a:bodyPr wrap="square" rtlCol="0">
            <a:spAutoFit/>
          </a:bodyPr>
          <a:lstStyle/>
          <a:p>
            <a:r>
              <a:rPr lang="en-GB" b="1" u="sng" dirty="0">
                <a:latin typeface="Century Gothic" panose="020B0502020202020204" pitchFamily="34" charset="0"/>
              </a:rPr>
              <a:t>What else do we teach in Maths?</a:t>
            </a:r>
          </a:p>
          <a:p>
            <a:endParaRPr lang="en-GB" dirty="0">
              <a:latin typeface="Century Gothic" panose="020B0502020202020204" pitchFamily="34" charset="0"/>
            </a:endParaRPr>
          </a:p>
          <a:p>
            <a:pPr algn="ctr"/>
            <a:r>
              <a:rPr lang="en-GB" sz="3200" b="1" dirty="0">
                <a:latin typeface="Century Gothic" panose="020B0502020202020204" pitchFamily="34" charset="0"/>
              </a:rPr>
              <a:t>Measurement</a:t>
            </a:r>
          </a:p>
          <a:p>
            <a:pPr algn="ctr"/>
            <a:endParaRPr lang="en-GB" b="1" dirty="0">
              <a:latin typeface="Century Gothic" panose="020B0502020202020204" pitchFamily="34" charset="0"/>
            </a:endParaRPr>
          </a:p>
          <a:p>
            <a:r>
              <a:rPr lang="en-GB" sz="1600" dirty="0">
                <a:latin typeface="Century Gothic" panose="020B0502020202020204" pitchFamily="34" charset="0"/>
              </a:rPr>
              <a:t>We discuss capacity, mass/weight and length/height.</a:t>
            </a:r>
          </a:p>
          <a:p>
            <a:endParaRPr lang="en-GB" sz="1600" dirty="0">
              <a:latin typeface="Century Gothic" panose="020B0502020202020204" pitchFamily="34" charset="0"/>
            </a:endParaRPr>
          </a:p>
          <a:p>
            <a:r>
              <a:rPr lang="en-GB" sz="1600" dirty="0">
                <a:latin typeface="Century Gothic" panose="020B0502020202020204" pitchFamily="34" charset="0"/>
              </a:rPr>
              <a:t>We describe and solve practical problems and explore intervals in cm, m, ml, g and kg by using weighing scales, rulers and containers.   </a:t>
            </a:r>
          </a:p>
          <a:p>
            <a:endParaRPr lang="en-GB" sz="1600" dirty="0">
              <a:latin typeface="Century Gothic" panose="020B0502020202020204" pitchFamily="34" charset="0"/>
            </a:endParaRPr>
          </a:p>
          <a:p>
            <a:r>
              <a:rPr lang="en-GB" sz="1600" dirty="0">
                <a:latin typeface="Century Gothic" panose="020B0502020202020204" pitchFamily="34" charset="0"/>
              </a:rPr>
              <a:t>We sequence events in chronological order and use language relating to dates (days, months, years).</a:t>
            </a:r>
            <a:endParaRPr lang="en-GB" sz="1400" dirty="0">
              <a:latin typeface="Century Gothic" panose="020B0502020202020204" pitchFamily="34" charset="0"/>
            </a:endParaRPr>
          </a:p>
          <a:p>
            <a:endParaRPr lang="en-GB" sz="1400" dirty="0">
              <a:latin typeface="Century Gothic" panose="020B0502020202020204" pitchFamily="34" charset="0"/>
            </a:endParaRPr>
          </a:p>
        </p:txBody>
      </p:sp>
      <p:pic>
        <p:nvPicPr>
          <p:cNvPr id="5122" name="Picture 2" descr="Measurement Poster KS1 | Apple For The Teacher Ltd">
            <a:extLst>
              <a:ext uri="{FF2B5EF4-FFF2-40B4-BE49-F238E27FC236}">
                <a16:creationId xmlns:a16="http://schemas.microsoft.com/office/drawing/2014/main" id="{EC40971A-B364-7C76-9F3E-859382E1B0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71" b="6922"/>
          <a:stretch/>
        </p:blipFill>
        <p:spPr bwMode="auto">
          <a:xfrm>
            <a:off x="556440" y="3716481"/>
            <a:ext cx="3384002" cy="25335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weighting scales school">
            <a:extLst>
              <a:ext uri="{FF2B5EF4-FFF2-40B4-BE49-F238E27FC236}">
                <a16:creationId xmlns:a16="http://schemas.microsoft.com/office/drawing/2014/main" id="{E95400D0-55DF-00D9-895F-74D5500DAD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101"/>
          <a:stretch/>
        </p:blipFill>
        <p:spPr bwMode="auto">
          <a:xfrm>
            <a:off x="8420627" y="613458"/>
            <a:ext cx="3009900" cy="154306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Let's Use a Ruler! - KS1 Complete Maths Planning and Resources">
            <a:extLst>
              <a:ext uri="{FF2B5EF4-FFF2-40B4-BE49-F238E27FC236}">
                <a16:creationId xmlns:a16="http://schemas.microsoft.com/office/drawing/2014/main" id="{3BD45528-45FE-0051-4357-E94A73F965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772" b="52989"/>
          <a:stretch/>
        </p:blipFill>
        <p:spPr bwMode="auto">
          <a:xfrm>
            <a:off x="7153220" y="3901129"/>
            <a:ext cx="4659272" cy="117592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KS1 Days of the Week and Verbs - Simple Present Tense and Daily Routine ...">
            <a:extLst>
              <a:ext uri="{FF2B5EF4-FFF2-40B4-BE49-F238E27FC236}">
                <a16:creationId xmlns:a16="http://schemas.microsoft.com/office/drawing/2014/main" id="{142BD730-65E9-F216-A5D9-BA39191C845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5232"/>
          <a:stretch/>
        </p:blipFill>
        <p:spPr bwMode="auto">
          <a:xfrm>
            <a:off x="4060604" y="3979971"/>
            <a:ext cx="1465297" cy="20066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KS1 Maths Measuring Capacity A4 Display Poster">
            <a:extLst>
              <a:ext uri="{FF2B5EF4-FFF2-40B4-BE49-F238E27FC236}">
                <a16:creationId xmlns:a16="http://schemas.microsoft.com/office/drawing/2014/main" id="{9157ABFA-E16A-7D94-3E4F-3404003906F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1218" t="18192" r="40663" b="11591"/>
          <a:stretch/>
        </p:blipFill>
        <p:spPr bwMode="auto">
          <a:xfrm>
            <a:off x="5684360" y="3901129"/>
            <a:ext cx="1127942" cy="2185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903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5546B7-6739-CE75-6A47-3D029537576B}"/>
              </a:ext>
            </a:extLst>
          </p:cNvPr>
          <p:cNvSpPr/>
          <p:nvPr/>
        </p:nvSpPr>
        <p:spPr>
          <a:xfrm>
            <a:off x="9416872" y="3090441"/>
            <a:ext cx="2340088" cy="32577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A5AF4EC-5B55-42E8-A9E7-ACC36BDF6E37}"/>
              </a:ext>
            </a:extLst>
          </p:cNvPr>
          <p:cNvSpPr/>
          <p:nvPr/>
        </p:nvSpPr>
        <p:spPr>
          <a:xfrm>
            <a:off x="287694" y="331858"/>
            <a:ext cx="11616612" cy="62309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entury Gothic" panose="020B0502020202020204" pitchFamily="34" charset="0"/>
              </a:rPr>
              <a:t>1 is a part and 4 is a part </a:t>
            </a:r>
            <a:endParaRPr lang="en-GB" dirty="0"/>
          </a:p>
        </p:txBody>
      </p:sp>
      <p:sp>
        <p:nvSpPr>
          <p:cNvPr id="3" name="TextBox 2">
            <a:extLst>
              <a:ext uri="{FF2B5EF4-FFF2-40B4-BE49-F238E27FC236}">
                <a16:creationId xmlns:a16="http://schemas.microsoft.com/office/drawing/2014/main" id="{97DE27EF-7B73-4056-A388-44DE7F0D12B3}"/>
              </a:ext>
            </a:extLst>
          </p:cNvPr>
          <p:cNvSpPr txBox="1"/>
          <p:nvPr/>
        </p:nvSpPr>
        <p:spPr>
          <a:xfrm>
            <a:off x="556440" y="378931"/>
            <a:ext cx="11053174" cy="3354765"/>
          </a:xfrm>
          <a:prstGeom prst="rect">
            <a:avLst/>
          </a:prstGeom>
          <a:noFill/>
        </p:spPr>
        <p:txBody>
          <a:bodyPr wrap="square" rtlCol="0">
            <a:spAutoFit/>
          </a:bodyPr>
          <a:lstStyle/>
          <a:p>
            <a:r>
              <a:rPr lang="en-GB" b="1" u="sng" dirty="0">
                <a:latin typeface="Century Gothic" panose="020B0502020202020204" pitchFamily="34" charset="0"/>
              </a:rPr>
              <a:t>What else do we teach in Maths?</a:t>
            </a:r>
          </a:p>
          <a:p>
            <a:endParaRPr lang="en-GB" dirty="0">
              <a:latin typeface="Century Gothic" panose="020B0502020202020204" pitchFamily="34" charset="0"/>
            </a:endParaRPr>
          </a:p>
          <a:p>
            <a:pPr algn="ctr"/>
            <a:r>
              <a:rPr lang="en-GB" sz="3200" b="1" dirty="0">
                <a:latin typeface="Century Gothic" panose="020B0502020202020204" pitchFamily="34" charset="0"/>
              </a:rPr>
              <a:t>Fractions</a:t>
            </a:r>
          </a:p>
          <a:p>
            <a:pPr algn="ctr"/>
            <a:endParaRPr lang="en-GB" b="1" dirty="0">
              <a:latin typeface="Century Gothic" panose="020B0502020202020204" pitchFamily="34" charset="0"/>
            </a:endParaRPr>
          </a:p>
          <a:p>
            <a:r>
              <a:rPr lang="en-GB" sz="1600" dirty="0">
                <a:latin typeface="Century Gothic" panose="020B0502020202020204" pitchFamily="34" charset="0"/>
              </a:rPr>
              <a:t>We recognise, find and name a half, as one of two equal parts.  </a:t>
            </a:r>
          </a:p>
          <a:p>
            <a:endParaRPr lang="en-GB" sz="1600" dirty="0">
              <a:latin typeface="Century Gothic" panose="020B0502020202020204" pitchFamily="34" charset="0"/>
            </a:endParaRPr>
          </a:p>
          <a:p>
            <a:r>
              <a:rPr lang="en-GB" sz="1600" dirty="0">
                <a:latin typeface="Century Gothic" panose="020B0502020202020204" pitchFamily="34" charset="0"/>
              </a:rPr>
              <a:t>We recognise, find and name a quarter as one of four equal parts.</a:t>
            </a:r>
          </a:p>
          <a:p>
            <a:endParaRPr lang="en-GB" sz="1600" dirty="0">
              <a:latin typeface="Century Gothic" panose="020B0502020202020204" pitchFamily="34" charset="0"/>
            </a:endParaRPr>
          </a:p>
          <a:p>
            <a:r>
              <a:rPr lang="en-GB" sz="1600" dirty="0">
                <a:latin typeface="Century Gothic" panose="020B0502020202020204" pitchFamily="34" charset="0"/>
              </a:rPr>
              <a:t>We can recognise half of a quantity, half of a length or half of a shape.  </a:t>
            </a:r>
          </a:p>
          <a:p>
            <a:endParaRPr lang="en-GB" sz="1600" dirty="0">
              <a:latin typeface="Century Gothic" panose="020B0502020202020204" pitchFamily="34" charset="0"/>
            </a:endParaRPr>
          </a:p>
          <a:p>
            <a:r>
              <a:rPr lang="en-GB" sz="1600" dirty="0">
                <a:latin typeface="Century Gothic" panose="020B0502020202020204" pitchFamily="34" charset="0"/>
              </a:rPr>
              <a:t>We recognise and write 1/3, ½, 2/4, ¾ and write simple fraction equations </a:t>
            </a:r>
            <a:r>
              <a:rPr lang="en-GB" sz="1600" dirty="0" err="1">
                <a:latin typeface="Century Gothic" panose="020B0502020202020204" pitchFamily="34" charset="0"/>
              </a:rPr>
              <a:t>eg.</a:t>
            </a:r>
            <a:r>
              <a:rPr lang="en-GB" sz="1600" dirty="0">
                <a:latin typeface="Century Gothic" panose="020B0502020202020204" pitchFamily="34" charset="0"/>
              </a:rPr>
              <a:t> ½ of 6 = 3.</a:t>
            </a:r>
            <a:endParaRPr lang="en-GB" sz="1400" dirty="0">
              <a:latin typeface="Century Gothic" panose="020B0502020202020204" pitchFamily="34" charset="0"/>
            </a:endParaRPr>
          </a:p>
          <a:p>
            <a:endParaRPr lang="en-GB" sz="1400" dirty="0">
              <a:latin typeface="Century Gothic" panose="020B0502020202020204" pitchFamily="34" charset="0"/>
            </a:endParaRPr>
          </a:p>
        </p:txBody>
      </p:sp>
      <p:pic>
        <p:nvPicPr>
          <p:cNvPr id="1026" name="Picture 2" descr="Fractions Worksheets Ks1">
            <a:extLst>
              <a:ext uri="{FF2B5EF4-FFF2-40B4-BE49-F238E27FC236}">
                <a16:creationId xmlns:a16="http://schemas.microsoft.com/office/drawing/2014/main" id="{8F2A2265-1C4D-7078-25D9-1B0B6804E1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79" t="16372" r="63666" b="17131"/>
          <a:stretch/>
        </p:blipFill>
        <p:spPr bwMode="auto">
          <a:xfrm rot="16200000">
            <a:off x="1805651" y="4155310"/>
            <a:ext cx="972714" cy="32756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9904BB1-AC8C-CA93-299A-6D32F60C33EF}"/>
              </a:ext>
            </a:extLst>
          </p:cNvPr>
          <p:cNvPicPr>
            <a:picLocks noChangeAspect="1"/>
          </p:cNvPicPr>
          <p:nvPr/>
        </p:nvPicPr>
        <p:blipFill>
          <a:blip r:embed="rId3"/>
          <a:stretch>
            <a:fillRect/>
          </a:stretch>
        </p:blipFill>
        <p:spPr>
          <a:xfrm>
            <a:off x="654189" y="3912994"/>
            <a:ext cx="4066251" cy="1214478"/>
          </a:xfrm>
          <a:prstGeom prst="rect">
            <a:avLst/>
          </a:prstGeom>
        </p:spPr>
      </p:pic>
      <p:pic>
        <p:nvPicPr>
          <p:cNvPr id="5" name="Picture 4">
            <a:extLst>
              <a:ext uri="{FF2B5EF4-FFF2-40B4-BE49-F238E27FC236}">
                <a16:creationId xmlns:a16="http://schemas.microsoft.com/office/drawing/2014/main" id="{C7C837BB-7C28-1BA5-D38F-FBC820A009AE}"/>
              </a:ext>
            </a:extLst>
          </p:cNvPr>
          <p:cNvPicPr>
            <a:picLocks noChangeAspect="1"/>
          </p:cNvPicPr>
          <p:nvPr/>
        </p:nvPicPr>
        <p:blipFill>
          <a:blip r:embed="rId4"/>
          <a:stretch>
            <a:fillRect/>
          </a:stretch>
        </p:blipFill>
        <p:spPr>
          <a:xfrm>
            <a:off x="9637891" y="3426428"/>
            <a:ext cx="2192742" cy="3052641"/>
          </a:xfrm>
          <a:prstGeom prst="rect">
            <a:avLst/>
          </a:prstGeom>
        </p:spPr>
      </p:pic>
      <p:pic>
        <p:nvPicPr>
          <p:cNvPr id="7" name="Picture 6">
            <a:extLst>
              <a:ext uri="{FF2B5EF4-FFF2-40B4-BE49-F238E27FC236}">
                <a16:creationId xmlns:a16="http://schemas.microsoft.com/office/drawing/2014/main" id="{ECA53F3C-65CF-B763-A4E2-81650AC2B542}"/>
              </a:ext>
            </a:extLst>
          </p:cNvPr>
          <p:cNvPicPr>
            <a:picLocks noChangeAspect="1"/>
          </p:cNvPicPr>
          <p:nvPr/>
        </p:nvPicPr>
        <p:blipFill>
          <a:blip r:embed="rId5"/>
          <a:stretch>
            <a:fillRect/>
          </a:stretch>
        </p:blipFill>
        <p:spPr>
          <a:xfrm>
            <a:off x="9786816" y="510843"/>
            <a:ext cx="1600200" cy="2400300"/>
          </a:xfrm>
          <a:prstGeom prst="rect">
            <a:avLst/>
          </a:prstGeom>
        </p:spPr>
      </p:pic>
      <p:pic>
        <p:nvPicPr>
          <p:cNvPr id="8" name="Picture 7">
            <a:extLst>
              <a:ext uri="{FF2B5EF4-FFF2-40B4-BE49-F238E27FC236}">
                <a16:creationId xmlns:a16="http://schemas.microsoft.com/office/drawing/2014/main" id="{AFC31225-9CF1-B851-F9F3-74DDB3D809E1}"/>
              </a:ext>
            </a:extLst>
          </p:cNvPr>
          <p:cNvPicPr>
            <a:picLocks noChangeAspect="1"/>
          </p:cNvPicPr>
          <p:nvPr/>
        </p:nvPicPr>
        <p:blipFill>
          <a:blip r:embed="rId6"/>
          <a:stretch>
            <a:fillRect/>
          </a:stretch>
        </p:blipFill>
        <p:spPr>
          <a:xfrm>
            <a:off x="5644368" y="3690740"/>
            <a:ext cx="2617807" cy="2657471"/>
          </a:xfrm>
          <a:prstGeom prst="rect">
            <a:avLst/>
          </a:prstGeom>
        </p:spPr>
      </p:pic>
    </p:spTree>
    <p:extLst>
      <p:ext uri="{BB962C8B-B14F-4D97-AF65-F5344CB8AC3E}">
        <p14:creationId xmlns:p14="http://schemas.microsoft.com/office/powerpoint/2010/main" val="2933221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5AF4EC-5B55-42E8-A9E7-ACC36BDF6E37}"/>
              </a:ext>
            </a:extLst>
          </p:cNvPr>
          <p:cNvSpPr/>
          <p:nvPr/>
        </p:nvSpPr>
        <p:spPr>
          <a:xfrm>
            <a:off x="274721" y="331858"/>
            <a:ext cx="11616612" cy="61472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entury Gothic" panose="020B0502020202020204" pitchFamily="34" charset="0"/>
              </a:rPr>
              <a:t>1 is a part and 4 is a part </a:t>
            </a:r>
            <a:endParaRPr lang="en-GB" dirty="0"/>
          </a:p>
        </p:txBody>
      </p:sp>
      <p:sp>
        <p:nvSpPr>
          <p:cNvPr id="3" name="TextBox 2">
            <a:extLst>
              <a:ext uri="{FF2B5EF4-FFF2-40B4-BE49-F238E27FC236}">
                <a16:creationId xmlns:a16="http://schemas.microsoft.com/office/drawing/2014/main" id="{97DE27EF-7B73-4056-A388-44DE7F0D12B3}"/>
              </a:ext>
            </a:extLst>
          </p:cNvPr>
          <p:cNvSpPr txBox="1"/>
          <p:nvPr/>
        </p:nvSpPr>
        <p:spPr>
          <a:xfrm>
            <a:off x="556440" y="378931"/>
            <a:ext cx="11053174" cy="3354765"/>
          </a:xfrm>
          <a:prstGeom prst="rect">
            <a:avLst/>
          </a:prstGeom>
          <a:noFill/>
        </p:spPr>
        <p:txBody>
          <a:bodyPr wrap="square" rtlCol="0">
            <a:spAutoFit/>
          </a:bodyPr>
          <a:lstStyle/>
          <a:p>
            <a:r>
              <a:rPr lang="en-GB" b="1" u="sng" dirty="0">
                <a:latin typeface="Century Gothic" panose="020B0502020202020204" pitchFamily="34" charset="0"/>
              </a:rPr>
              <a:t>What else do we teach in Maths?</a:t>
            </a:r>
          </a:p>
          <a:p>
            <a:endParaRPr lang="en-GB" dirty="0">
              <a:latin typeface="Century Gothic" panose="020B0502020202020204" pitchFamily="34" charset="0"/>
            </a:endParaRPr>
          </a:p>
          <a:p>
            <a:pPr algn="ctr"/>
            <a:r>
              <a:rPr lang="en-GB" sz="3200" b="1" dirty="0">
                <a:latin typeface="Century Gothic" panose="020B0502020202020204" pitchFamily="34" charset="0"/>
              </a:rPr>
              <a:t>Shape &amp; Position and Direction</a:t>
            </a:r>
          </a:p>
          <a:p>
            <a:pPr algn="ctr"/>
            <a:endParaRPr lang="en-GB" b="1" dirty="0">
              <a:latin typeface="Century Gothic" panose="020B0502020202020204" pitchFamily="34" charset="0"/>
            </a:endParaRPr>
          </a:p>
          <a:p>
            <a:r>
              <a:rPr lang="en-GB" sz="1600" dirty="0">
                <a:latin typeface="Century Gothic" panose="020B0502020202020204" pitchFamily="34" charset="0"/>
              </a:rPr>
              <a:t>We identify the properties of 2D and 3D shapes – sides, corners, edges, faces.</a:t>
            </a:r>
          </a:p>
          <a:p>
            <a:r>
              <a:rPr lang="en-GB" sz="1600" dirty="0">
                <a:latin typeface="Century Gothic" panose="020B0502020202020204" pitchFamily="34" charset="0"/>
              </a:rPr>
              <a:t>We identify the 2D shapes within 3D shapes.</a:t>
            </a:r>
          </a:p>
          <a:p>
            <a:r>
              <a:rPr lang="en-GB" sz="1600" dirty="0">
                <a:latin typeface="Century Gothic" panose="020B0502020202020204" pitchFamily="34" charset="0"/>
              </a:rPr>
              <a:t>We compare and sort common shapes.  </a:t>
            </a:r>
          </a:p>
          <a:p>
            <a:endParaRPr lang="en-GB" sz="1600" dirty="0">
              <a:latin typeface="Century Gothic" panose="020B0502020202020204" pitchFamily="34" charset="0"/>
            </a:endParaRPr>
          </a:p>
          <a:p>
            <a:r>
              <a:rPr lang="en-GB" sz="1600" dirty="0">
                <a:latin typeface="Century Gothic" panose="020B0502020202020204" pitchFamily="34" charset="0"/>
              </a:rPr>
              <a:t>We order and arrange objects in patterns and sequences.</a:t>
            </a:r>
          </a:p>
          <a:p>
            <a:r>
              <a:rPr lang="en-GB" sz="1600" dirty="0">
                <a:latin typeface="Century Gothic" panose="020B0502020202020204" pitchFamily="34" charset="0"/>
              </a:rPr>
              <a:t>We use mathematical language to describe position and directions.</a:t>
            </a:r>
          </a:p>
          <a:p>
            <a:r>
              <a:rPr lang="en-GB" sz="1600" dirty="0">
                <a:latin typeface="Century Gothic" panose="020B0502020202020204" pitchFamily="34" charset="0"/>
              </a:rPr>
              <a:t>We describe turns by applying rotations.</a:t>
            </a:r>
          </a:p>
          <a:p>
            <a:endParaRPr lang="en-GB" sz="1400" dirty="0">
              <a:latin typeface="Century Gothic" panose="020B0502020202020204" pitchFamily="34" charset="0"/>
            </a:endParaRPr>
          </a:p>
        </p:txBody>
      </p:sp>
      <p:pic>
        <p:nvPicPr>
          <p:cNvPr id="7170" name="Picture 2" descr="Cheap 2d Shapes And 3d Shapes, find 2d Shapes And 3d Shapes deals on ...">
            <a:extLst>
              <a:ext uri="{FF2B5EF4-FFF2-40B4-BE49-F238E27FC236}">
                <a16:creationId xmlns:a16="http://schemas.microsoft.com/office/drawing/2014/main" id="{AB7D2958-EB62-DAB8-657A-7857092308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565" y="1602508"/>
            <a:ext cx="3154485" cy="233591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2D shapes activity and display pack for KS1 Maths | Teaching Resources">
            <a:extLst>
              <a:ext uri="{FF2B5EF4-FFF2-40B4-BE49-F238E27FC236}">
                <a16:creationId xmlns:a16="http://schemas.microsoft.com/office/drawing/2014/main" id="{EB2C2F33-0E57-125E-6B0C-E82A25548F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8185" y="3285322"/>
            <a:ext cx="2210073" cy="319374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KS1 Assessment - POSITION AND MOVEMENT 1 activity | Teaching resources ...">
            <a:extLst>
              <a:ext uri="{FF2B5EF4-FFF2-40B4-BE49-F238E27FC236}">
                <a16:creationId xmlns:a16="http://schemas.microsoft.com/office/drawing/2014/main" id="{F7F16C11-74A2-A128-E06B-E797F2344B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391" t="4840" r="874" b="35696"/>
          <a:stretch/>
        </p:blipFill>
        <p:spPr bwMode="auto">
          <a:xfrm>
            <a:off x="671332" y="3623037"/>
            <a:ext cx="3065539" cy="2518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999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5AF4EC-5B55-42E8-A9E7-ACC36BDF6E37}"/>
              </a:ext>
            </a:extLst>
          </p:cNvPr>
          <p:cNvSpPr/>
          <p:nvPr/>
        </p:nvSpPr>
        <p:spPr>
          <a:xfrm>
            <a:off x="251927" y="289249"/>
            <a:ext cx="11616612" cy="62608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a:t>
            </a:r>
            <a:endParaRPr lang="en-GB" dirty="0"/>
          </a:p>
        </p:txBody>
      </p:sp>
      <p:sp>
        <p:nvSpPr>
          <p:cNvPr id="2" name="TextBox 1">
            <a:extLst>
              <a:ext uri="{FF2B5EF4-FFF2-40B4-BE49-F238E27FC236}">
                <a16:creationId xmlns:a16="http://schemas.microsoft.com/office/drawing/2014/main" id="{32D76811-3FD8-40FD-8F61-607B5C35C5FA}"/>
              </a:ext>
            </a:extLst>
          </p:cNvPr>
          <p:cNvSpPr txBox="1"/>
          <p:nvPr/>
        </p:nvSpPr>
        <p:spPr>
          <a:xfrm>
            <a:off x="456876" y="575612"/>
            <a:ext cx="10738339" cy="3908762"/>
          </a:xfrm>
          <a:prstGeom prst="rect">
            <a:avLst/>
          </a:prstGeom>
          <a:noFill/>
        </p:spPr>
        <p:txBody>
          <a:bodyPr wrap="square" lIns="91440" tIns="45720" rIns="91440" bIns="45720" rtlCol="0" anchor="t">
            <a:spAutoFit/>
          </a:bodyPr>
          <a:lstStyle/>
          <a:p>
            <a:r>
              <a:rPr lang="en-US" sz="2800" u="sng" dirty="0">
                <a:latin typeface="Century Gothic" panose="020B0502020202020204" pitchFamily="34" charset="0"/>
              </a:rPr>
              <a:t>The aims of this presentation are to share with you : </a:t>
            </a:r>
          </a:p>
          <a:p>
            <a:endParaRPr lang="en-US" sz="2000" u="sng" dirty="0">
              <a:latin typeface="Century Gothic" panose="020B0502020202020204" pitchFamily="34" charset="0"/>
            </a:endParaRPr>
          </a:p>
          <a:p>
            <a:pPr marL="285750" indent="-285750">
              <a:buFont typeface="Arial" panose="020B0604020202020204" pitchFamily="34" charset="0"/>
              <a:buChar char="•"/>
            </a:pPr>
            <a:r>
              <a:rPr lang="en-US" sz="2000" dirty="0">
                <a:latin typeface="Century Gothic"/>
              </a:rPr>
              <a:t>The aims of the </a:t>
            </a:r>
            <a:r>
              <a:rPr lang="en-US" sz="2000" dirty="0" err="1">
                <a:latin typeface="Century Gothic"/>
              </a:rPr>
              <a:t>Maths</a:t>
            </a:r>
            <a:r>
              <a:rPr lang="en-US" sz="2000" dirty="0">
                <a:latin typeface="Century Gothic"/>
              </a:rPr>
              <a:t> National Curriculum. </a:t>
            </a:r>
          </a:p>
          <a:p>
            <a:endParaRPr lang="en-US" sz="2000" dirty="0">
              <a:latin typeface="Century Gothic" panose="020B0502020202020204" pitchFamily="34" charset="0"/>
            </a:endParaRPr>
          </a:p>
          <a:p>
            <a:pPr marL="285750" indent="-285750">
              <a:buFont typeface="Arial" panose="020B0604020202020204" pitchFamily="34" charset="0"/>
              <a:buChar char="•"/>
            </a:pPr>
            <a:r>
              <a:rPr lang="en-US" sz="2000" dirty="0">
                <a:latin typeface="Century Gothic" panose="020B0502020202020204" pitchFamily="34" charset="0"/>
              </a:rPr>
              <a:t>What does </a:t>
            </a:r>
            <a:r>
              <a:rPr lang="en-US" sz="2000" dirty="0" err="1">
                <a:latin typeface="Century Gothic" panose="020B0502020202020204" pitchFamily="34" charset="0"/>
              </a:rPr>
              <a:t>Maths</a:t>
            </a:r>
            <a:r>
              <a:rPr lang="en-US" sz="2000" dirty="0">
                <a:latin typeface="Century Gothic" panose="020B0502020202020204" pitchFamily="34" charset="0"/>
              </a:rPr>
              <a:t> look like at HVS? </a:t>
            </a:r>
          </a:p>
          <a:p>
            <a:endParaRPr lang="en-US" sz="2000" dirty="0">
              <a:latin typeface="Century Gothic" panose="020B0502020202020204" pitchFamily="34" charset="0"/>
            </a:endParaRPr>
          </a:p>
          <a:p>
            <a:pPr marL="285750" indent="-285750">
              <a:buFont typeface="Arial" panose="020B0604020202020204" pitchFamily="34" charset="0"/>
              <a:buChar char="•"/>
            </a:pPr>
            <a:r>
              <a:rPr lang="en-US" sz="2000" dirty="0">
                <a:latin typeface="Century Gothic" panose="020B0502020202020204" pitchFamily="34" charset="0"/>
              </a:rPr>
              <a:t>Developing Number sense.</a:t>
            </a:r>
          </a:p>
          <a:p>
            <a:endParaRPr lang="en-US" sz="2000" dirty="0">
              <a:latin typeface="Century Gothic" panose="020B0502020202020204" pitchFamily="34" charset="0"/>
            </a:endParaRPr>
          </a:p>
          <a:p>
            <a:pPr marL="285750" indent="-285750">
              <a:buFont typeface="Arial" panose="020B0604020202020204" pitchFamily="34" charset="0"/>
              <a:buChar char="•"/>
            </a:pPr>
            <a:r>
              <a:rPr lang="en-US" sz="2000" dirty="0">
                <a:latin typeface="Century Gothic"/>
              </a:rPr>
              <a:t>The 3 spines of </a:t>
            </a:r>
            <a:r>
              <a:rPr lang="en-US" sz="2000" err="1">
                <a:latin typeface="Century Gothic"/>
              </a:rPr>
              <a:t>Maths</a:t>
            </a:r>
            <a:r>
              <a:rPr lang="en-US" sz="2000" dirty="0">
                <a:latin typeface="Century Gothic"/>
              </a:rPr>
              <a:t> Mastery.</a:t>
            </a:r>
          </a:p>
          <a:p>
            <a:pPr marL="285750" indent="-285750">
              <a:buFont typeface="Arial" panose="020B0604020202020204" pitchFamily="34" charset="0"/>
              <a:buChar char="•"/>
            </a:pPr>
            <a:endParaRPr lang="en-US" sz="2000" dirty="0">
              <a:latin typeface="Century Gothic" panose="020B0502020202020204" pitchFamily="34" charset="0"/>
            </a:endParaRPr>
          </a:p>
          <a:p>
            <a:pPr marL="285750" indent="-285750">
              <a:buFont typeface="Arial" panose="020B0604020202020204" pitchFamily="34" charset="0"/>
              <a:buChar char="•"/>
            </a:pPr>
            <a:r>
              <a:rPr lang="en-US" sz="2000" dirty="0">
                <a:latin typeface="Century Gothic"/>
              </a:rPr>
              <a:t>What else do we teach in </a:t>
            </a:r>
            <a:r>
              <a:rPr lang="en-US" sz="2000" dirty="0" err="1">
                <a:latin typeface="Century Gothic"/>
              </a:rPr>
              <a:t>Maths</a:t>
            </a:r>
            <a:r>
              <a:rPr lang="en-US" sz="2000" dirty="0">
                <a:latin typeface="Century Gothic"/>
              </a:rPr>
              <a:t>?</a:t>
            </a:r>
            <a:endParaRPr lang="en-US" sz="2000" dirty="0">
              <a:latin typeface="Century Gothic" panose="020B0502020202020204" pitchFamily="34" charset="0"/>
            </a:endParaRPr>
          </a:p>
          <a:p>
            <a:endParaRPr lang="en-US" sz="2000" dirty="0">
              <a:latin typeface="Century Gothic" panose="020B0502020202020204" pitchFamily="34" charset="0"/>
            </a:endParaRPr>
          </a:p>
        </p:txBody>
      </p:sp>
      <p:pic>
        <p:nvPicPr>
          <p:cNvPr id="5" name="Picture 2" descr="http://www.playgroundimagineering.co.uk/userfiles/image/Number-Snake.png">
            <a:extLst>
              <a:ext uri="{FF2B5EF4-FFF2-40B4-BE49-F238E27FC236}">
                <a16:creationId xmlns:a16="http://schemas.microsoft.com/office/drawing/2014/main" id="{21C8A13F-7C31-4D9B-9124-6F2AA6031893}"/>
              </a:ext>
            </a:extLst>
          </p:cNvPr>
          <p:cNvPicPr>
            <a:picLocks noChangeAspect="1" noChangeArrowheads="1"/>
          </p:cNvPicPr>
          <p:nvPr/>
        </p:nvPicPr>
        <p:blipFill>
          <a:blip r:embed="rId2" cstate="print"/>
          <a:srcRect t="62910"/>
          <a:stretch>
            <a:fillRect/>
          </a:stretch>
        </p:blipFill>
        <p:spPr bwMode="auto">
          <a:xfrm>
            <a:off x="7198588" y="5297699"/>
            <a:ext cx="4536536" cy="1149523"/>
          </a:xfrm>
          <a:prstGeom prst="rect">
            <a:avLst/>
          </a:prstGeom>
          <a:noFill/>
          <a:ln w="9525">
            <a:noFill/>
            <a:miter lim="800000"/>
            <a:headEnd/>
            <a:tailEnd/>
          </a:ln>
        </p:spPr>
      </p:pic>
    </p:spTree>
    <p:extLst>
      <p:ext uri="{BB962C8B-B14F-4D97-AF65-F5344CB8AC3E}">
        <p14:creationId xmlns:p14="http://schemas.microsoft.com/office/powerpoint/2010/main" val="1669511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5AF4EC-5B55-42E8-A9E7-ACC36BDF6E37}"/>
              </a:ext>
            </a:extLst>
          </p:cNvPr>
          <p:cNvSpPr/>
          <p:nvPr/>
        </p:nvSpPr>
        <p:spPr>
          <a:xfrm>
            <a:off x="287694" y="331858"/>
            <a:ext cx="11616612" cy="61472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entury Gothic" panose="020B0502020202020204" pitchFamily="34" charset="0"/>
              </a:rPr>
              <a:t>1 is a part and 4 is a part </a:t>
            </a:r>
            <a:endParaRPr lang="en-GB" dirty="0"/>
          </a:p>
        </p:txBody>
      </p:sp>
      <p:sp>
        <p:nvSpPr>
          <p:cNvPr id="3" name="TextBox 2">
            <a:extLst>
              <a:ext uri="{FF2B5EF4-FFF2-40B4-BE49-F238E27FC236}">
                <a16:creationId xmlns:a16="http://schemas.microsoft.com/office/drawing/2014/main" id="{97DE27EF-7B73-4056-A388-44DE7F0D12B3}"/>
              </a:ext>
            </a:extLst>
          </p:cNvPr>
          <p:cNvSpPr txBox="1"/>
          <p:nvPr/>
        </p:nvSpPr>
        <p:spPr>
          <a:xfrm>
            <a:off x="556440" y="378931"/>
            <a:ext cx="11053174" cy="2123658"/>
          </a:xfrm>
          <a:prstGeom prst="rect">
            <a:avLst/>
          </a:prstGeom>
          <a:noFill/>
        </p:spPr>
        <p:txBody>
          <a:bodyPr wrap="square" rtlCol="0">
            <a:spAutoFit/>
          </a:bodyPr>
          <a:lstStyle/>
          <a:p>
            <a:r>
              <a:rPr lang="en-GB" b="1" u="sng" dirty="0">
                <a:latin typeface="Century Gothic" panose="020B0502020202020204" pitchFamily="34" charset="0"/>
              </a:rPr>
              <a:t>What else do we teach in Maths?</a:t>
            </a:r>
          </a:p>
          <a:p>
            <a:endParaRPr lang="en-GB" dirty="0">
              <a:latin typeface="Century Gothic" panose="020B0502020202020204" pitchFamily="34" charset="0"/>
            </a:endParaRPr>
          </a:p>
          <a:p>
            <a:pPr algn="ctr"/>
            <a:r>
              <a:rPr lang="en-GB" sz="3200" b="1" dirty="0">
                <a:latin typeface="Century Gothic" panose="020B0502020202020204" pitchFamily="34" charset="0"/>
              </a:rPr>
              <a:t>Statistics </a:t>
            </a:r>
            <a:r>
              <a:rPr lang="en-GB" sz="1600" b="1" dirty="0">
                <a:latin typeface="Century Gothic" panose="020B0502020202020204" pitchFamily="34" charset="0"/>
              </a:rPr>
              <a:t>(Year 2)</a:t>
            </a:r>
          </a:p>
          <a:p>
            <a:pPr algn="ctr"/>
            <a:endParaRPr lang="en-GB" b="1" dirty="0">
              <a:latin typeface="Century Gothic" panose="020B0502020202020204" pitchFamily="34" charset="0"/>
            </a:endParaRPr>
          </a:p>
          <a:p>
            <a:r>
              <a:rPr lang="en-GB" sz="1600" dirty="0">
                <a:latin typeface="Century Gothic" panose="020B0502020202020204" pitchFamily="34" charset="0"/>
              </a:rPr>
              <a:t>We interpret simple pictograms, tally charts and block diagrams.  We ask and answer simple questions about these.  We collage and compare information with simple ratios (2, 5, 10)</a:t>
            </a:r>
          </a:p>
          <a:p>
            <a:endParaRPr lang="en-GB" sz="1400" dirty="0">
              <a:latin typeface="Century Gothic" panose="020B0502020202020204" pitchFamily="34" charset="0"/>
            </a:endParaRPr>
          </a:p>
        </p:txBody>
      </p:sp>
      <p:pic>
        <p:nvPicPr>
          <p:cNvPr id="9218" name="Picture 2" descr="KS1 Year 2 Statistics Display Posters Block Diagram - Twinkl">
            <a:extLst>
              <a:ext uri="{FF2B5EF4-FFF2-40B4-BE49-F238E27FC236}">
                <a16:creationId xmlns:a16="http://schemas.microsoft.com/office/drawing/2014/main" id="{14FA37EC-30C1-63AB-0D67-82A056EF6E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168" t="21733" r="20938" b="17663"/>
          <a:stretch/>
        </p:blipFill>
        <p:spPr bwMode="auto">
          <a:xfrm>
            <a:off x="9874915" y="2471533"/>
            <a:ext cx="1562583" cy="226618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Data handling - KS1 bar chart LOWER ABILITY practical activity | Bar ...">
            <a:extLst>
              <a:ext uri="{FF2B5EF4-FFF2-40B4-BE49-F238E27FC236}">
                <a16:creationId xmlns:a16="http://schemas.microsoft.com/office/drawing/2014/main" id="{C7AEC2D9-3DFD-EF78-C94F-18367373A4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386" y="2456291"/>
            <a:ext cx="2666555" cy="355540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WEATHER STATISTICS KS1 | Teaching Resources">
            <a:extLst>
              <a:ext uri="{FF2B5EF4-FFF2-40B4-BE49-F238E27FC236}">
                <a16:creationId xmlns:a16="http://schemas.microsoft.com/office/drawing/2014/main" id="{8DA3BBAF-7F7A-79A0-083B-9530AD7A6B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352" t="15077" r="27871" b="35303"/>
          <a:stretch/>
        </p:blipFill>
        <p:spPr bwMode="auto">
          <a:xfrm>
            <a:off x="6366076" y="3429000"/>
            <a:ext cx="2997843" cy="2496787"/>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Charts and Graphs - Statistics - Treetop Displays - EYFS, KS1, KS2 ...">
            <a:extLst>
              <a:ext uri="{FF2B5EF4-FFF2-40B4-BE49-F238E27FC236}">
                <a16:creationId xmlns:a16="http://schemas.microsoft.com/office/drawing/2014/main" id="{364B4617-18AD-B9E5-BDF0-267F658D3C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5079" t="35337" r="10532" b="15823"/>
          <a:stretch/>
        </p:blipFill>
        <p:spPr bwMode="auto">
          <a:xfrm>
            <a:off x="3429445" y="3264691"/>
            <a:ext cx="2666555" cy="2159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210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5AF4EC-5B55-42E8-A9E7-ACC36BDF6E37}"/>
              </a:ext>
            </a:extLst>
          </p:cNvPr>
          <p:cNvSpPr/>
          <p:nvPr/>
        </p:nvSpPr>
        <p:spPr>
          <a:xfrm>
            <a:off x="251927" y="289249"/>
            <a:ext cx="11616612" cy="62608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a:t>
            </a:r>
            <a:endParaRPr lang="en-GB" dirty="0"/>
          </a:p>
        </p:txBody>
      </p:sp>
      <p:sp>
        <p:nvSpPr>
          <p:cNvPr id="3" name="TextBox 2">
            <a:extLst>
              <a:ext uri="{FF2B5EF4-FFF2-40B4-BE49-F238E27FC236}">
                <a16:creationId xmlns:a16="http://schemas.microsoft.com/office/drawing/2014/main" id="{70E5C548-0EC1-4280-A974-EB7302667DB7}"/>
              </a:ext>
            </a:extLst>
          </p:cNvPr>
          <p:cNvSpPr txBox="1"/>
          <p:nvPr/>
        </p:nvSpPr>
        <p:spPr>
          <a:xfrm>
            <a:off x="592335" y="5796171"/>
            <a:ext cx="3932487" cy="2123658"/>
          </a:xfrm>
          <a:prstGeom prst="rect">
            <a:avLst/>
          </a:prstGeom>
          <a:noFill/>
        </p:spPr>
        <p:txBody>
          <a:bodyPr wrap="none" rtlCol="0">
            <a:spAutoFit/>
          </a:bodyPr>
          <a:lstStyle/>
          <a:p>
            <a:r>
              <a:rPr lang="en-US" sz="2000" b="1" u="sng" dirty="0">
                <a:latin typeface="Century Gothic" panose="020B0502020202020204" pitchFamily="34" charset="0"/>
              </a:rPr>
              <a:t>End of Year One Expectations:</a:t>
            </a:r>
          </a:p>
          <a:p>
            <a:endParaRPr lang="en-US" sz="1400" dirty="0">
              <a:solidFill>
                <a:srgbClr val="00B0F0"/>
              </a:solidFill>
              <a:latin typeface="Century Gothic" panose="020B0502020202020204" pitchFamily="34" charset="0"/>
            </a:endParaRPr>
          </a:p>
          <a:p>
            <a:endParaRPr lang="en-US" sz="1400" dirty="0">
              <a:solidFill>
                <a:srgbClr val="00B0F0"/>
              </a:solidFill>
              <a:latin typeface="Century Gothic" panose="020B0502020202020204" pitchFamily="34" charset="0"/>
            </a:endParaRPr>
          </a:p>
          <a:p>
            <a:endParaRPr lang="en-US" sz="1400" dirty="0">
              <a:solidFill>
                <a:srgbClr val="00B0F0"/>
              </a:solidFill>
              <a:latin typeface="Century Gothic" panose="020B0502020202020204" pitchFamily="34" charset="0"/>
            </a:endParaRPr>
          </a:p>
          <a:p>
            <a:endParaRPr lang="en-US" sz="1400" dirty="0">
              <a:solidFill>
                <a:srgbClr val="00B0F0"/>
              </a:solidFill>
              <a:latin typeface="Century Gothic" panose="020B0502020202020204" pitchFamily="34" charset="0"/>
            </a:endParaRPr>
          </a:p>
          <a:p>
            <a:endParaRPr lang="en-US" sz="1400" dirty="0">
              <a:solidFill>
                <a:srgbClr val="00B0F0"/>
              </a:solidFill>
              <a:latin typeface="Century Gothic" panose="020B0502020202020204" pitchFamily="34" charset="0"/>
            </a:endParaRPr>
          </a:p>
          <a:p>
            <a:endParaRPr lang="en-US" sz="1400" dirty="0">
              <a:solidFill>
                <a:srgbClr val="00B0F0"/>
              </a:solidFill>
              <a:latin typeface="Century Gothic" panose="020B0502020202020204" pitchFamily="34" charset="0"/>
            </a:endParaRPr>
          </a:p>
          <a:p>
            <a:endParaRPr lang="en-US" sz="1400" dirty="0">
              <a:solidFill>
                <a:srgbClr val="00B0F0"/>
              </a:solidFill>
              <a:latin typeface="Century Gothic" panose="020B0502020202020204" pitchFamily="34" charset="0"/>
            </a:endParaRPr>
          </a:p>
          <a:p>
            <a:endParaRPr lang="en-GB" sz="1400" dirty="0">
              <a:latin typeface="Century Gothic" panose="020B0502020202020204" pitchFamily="34" charset="0"/>
            </a:endParaRPr>
          </a:p>
        </p:txBody>
      </p:sp>
      <p:pic>
        <p:nvPicPr>
          <p:cNvPr id="6" name="Picture 2">
            <a:extLst>
              <a:ext uri="{FF2B5EF4-FFF2-40B4-BE49-F238E27FC236}">
                <a16:creationId xmlns:a16="http://schemas.microsoft.com/office/drawing/2014/main" id="{7759F21B-D071-41BB-BBE7-D30E4BBA53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8670" y="390525"/>
            <a:ext cx="802005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2702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5AF4EC-5B55-42E8-A9E7-ACC36BDF6E37}"/>
              </a:ext>
            </a:extLst>
          </p:cNvPr>
          <p:cNvSpPr/>
          <p:nvPr/>
        </p:nvSpPr>
        <p:spPr>
          <a:xfrm>
            <a:off x="251927" y="289249"/>
            <a:ext cx="11616612" cy="62608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a:t>
            </a:r>
            <a:endParaRPr lang="en-GB" dirty="0"/>
          </a:p>
        </p:txBody>
      </p:sp>
      <p:pic>
        <p:nvPicPr>
          <p:cNvPr id="2" name="Picture 1" descr="A chart of maths&#10;&#10;Description automatically generated">
            <a:extLst>
              <a:ext uri="{FF2B5EF4-FFF2-40B4-BE49-F238E27FC236}">
                <a16:creationId xmlns:a16="http://schemas.microsoft.com/office/drawing/2014/main" id="{0FDEC52F-7BE6-5B4B-8E61-A1F77169BD91}"/>
              </a:ext>
            </a:extLst>
          </p:cNvPr>
          <p:cNvPicPr>
            <a:picLocks noChangeAspect="1"/>
          </p:cNvPicPr>
          <p:nvPr/>
        </p:nvPicPr>
        <p:blipFill>
          <a:blip r:embed="rId2"/>
          <a:stretch>
            <a:fillRect/>
          </a:stretch>
        </p:blipFill>
        <p:spPr>
          <a:xfrm>
            <a:off x="796032" y="287131"/>
            <a:ext cx="10478458" cy="6272696"/>
          </a:xfrm>
          <a:prstGeom prst="rect">
            <a:avLst/>
          </a:prstGeom>
        </p:spPr>
      </p:pic>
      <p:sp>
        <p:nvSpPr>
          <p:cNvPr id="3" name="TextBox 2">
            <a:extLst>
              <a:ext uri="{FF2B5EF4-FFF2-40B4-BE49-F238E27FC236}">
                <a16:creationId xmlns:a16="http://schemas.microsoft.com/office/drawing/2014/main" id="{70E5C548-0EC1-4280-A974-EB7302667DB7}"/>
              </a:ext>
            </a:extLst>
          </p:cNvPr>
          <p:cNvSpPr txBox="1"/>
          <p:nvPr/>
        </p:nvSpPr>
        <p:spPr>
          <a:xfrm>
            <a:off x="7130766" y="6089556"/>
            <a:ext cx="3876382" cy="2123658"/>
          </a:xfrm>
          <a:prstGeom prst="rect">
            <a:avLst/>
          </a:prstGeom>
          <a:noFill/>
        </p:spPr>
        <p:txBody>
          <a:bodyPr wrap="none" rtlCol="0">
            <a:spAutoFit/>
          </a:bodyPr>
          <a:lstStyle/>
          <a:p>
            <a:r>
              <a:rPr lang="en-US" sz="2000" b="1" u="sng" dirty="0">
                <a:latin typeface="Century Gothic" panose="020B0502020202020204" pitchFamily="34" charset="0"/>
              </a:rPr>
              <a:t>End of Year Two Expectations:</a:t>
            </a:r>
          </a:p>
          <a:p>
            <a:endParaRPr lang="en-US" sz="1400" dirty="0">
              <a:solidFill>
                <a:srgbClr val="00B0F0"/>
              </a:solidFill>
              <a:latin typeface="Century Gothic" panose="020B0502020202020204" pitchFamily="34" charset="0"/>
            </a:endParaRPr>
          </a:p>
          <a:p>
            <a:endParaRPr lang="en-US" sz="1400" dirty="0">
              <a:solidFill>
                <a:srgbClr val="00B0F0"/>
              </a:solidFill>
              <a:latin typeface="Century Gothic" panose="020B0502020202020204" pitchFamily="34" charset="0"/>
            </a:endParaRPr>
          </a:p>
          <a:p>
            <a:endParaRPr lang="en-US" sz="1400" dirty="0">
              <a:solidFill>
                <a:srgbClr val="00B0F0"/>
              </a:solidFill>
              <a:latin typeface="Century Gothic" panose="020B0502020202020204" pitchFamily="34" charset="0"/>
            </a:endParaRPr>
          </a:p>
          <a:p>
            <a:endParaRPr lang="en-US" sz="1400" dirty="0">
              <a:solidFill>
                <a:srgbClr val="00B0F0"/>
              </a:solidFill>
              <a:latin typeface="Century Gothic" panose="020B0502020202020204" pitchFamily="34" charset="0"/>
            </a:endParaRPr>
          </a:p>
          <a:p>
            <a:endParaRPr lang="en-US" sz="1400" dirty="0">
              <a:solidFill>
                <a:srgbClr val="00B0F0"/>
              </a:solidFill>
              <a:latin typeface="Century Gothic" panose="020B0502020202020204" pitchFamily="34" charset="0"/>
            </a:endParaRPr>
          </a:p>
          <a:p>
            <a:endParaRPr lang="en-US" sz="1400" dirty="0">
              <a:solidFill>
                <a:srgbClr val="00B0F0"/>
              </a:solidFill>
              <a:latin typeface="Century Gothic" panose="020B0502020202020204" pitchFamily="34" charset="0"/>
            </a:endParaRPr>
          </a:p>
          <a:p>
            <a:endParaRPr lang="en-US" sz="1400" dirty="0">
              <a:solidFill>
                <a:srgbClr val="00B0F0"/>
              </a:solidFill>
              <a:latin typeface="Century Gothic" panose="020B0502020202020204" pitchFamily="34" charset="0"/>
            </a:endParaRPr>
          </a:p>
          <a:p>
            <a:endParaRPr lang="en-GB" sz="1400" dirty="0">
              <a:latin typeface="Century Gothic" panose="020B0502020202020204" pitchFamily="34" charset="0"/>
            </a:endParaRPr>
          </a:p>
        </p:txBody>
      </p:sp>
    </p:spTree>
    <p:extLst>
      <p:ext uri="{BB962C8B-B14F-4D97-AF65-F5344CB8AC3E}">
        <p14:creationId xmlns:p14="http://schemas.microsoft.com/office/powerpoint/2010/main" val="3478807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5AF4EC-5B55-42E8-A9E7-ACC36BDF6E37}"/>
              </a:ext>
            </a:extLst>
          </p:cNvPr>
          <p:cNvSpPr/>
          <p:nvPr/>
        </p:nvSpPr>
        <p:spPr>
          <a:xfrm>
            <a:off x="287694" y="298579"/>
            <a:ext cx="11616612" cy="62608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12632BA6-FF26-42B4-8471-0D9E149D3286}"/>
              </a:ext>
            </a:extLst>
          </p:cNvPr>
          <p:cNvSpPr txBox="1"/>
          <p:nvPr/>
        </p:nvSpPr>
        <p:spPr>
          <a:xfrm>
            <a:off x="287694" y="1484351"/>
            <a:ext cx="11066589" cy="2031325"/>
          </a:xfrm>
          <a:prstGeom prst="rect">
            <a:avLst/>
          </a:prstGeom>
          <a:noFill/>
        </p:spPr>
        <p:txBody>
          <a:bodyPr wrap="square" rtlCol="0">
            <a:spAutoFit/>
          </a:bodyPr>
          <a:lstStyle/>
          <a:p>
            <a:r>
              <a:rPr lang="en-US" dirty="0">
                <a:latin typeface="Century Gothic" panose="020B0502020202020204" pitchFamily="34" charset="0"/>
              </a:rPr>
              <a:t> </a:t>
            </a:r>
          </a:p>
          <a:p>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p:txBody>
      </p:sp>
      <p:sp>
        <p:nvSpPr>
          <p:cNvPr id="8" name="TextBox 7">
            <a:extLst>
              <a:ext uri="{FF2B5EF4-FFF2-40B4-BE49-F238E27FC236}">
                <a16:creationId xmlns:a16="http://schemas.microsoft.com/office/drawing/2014/main" id="{DAB75263-5499-456E-9FB4-2F346982FDE7}"/>
              </a:ext>
            </a:extLst>
          </p:cNvPr>
          <p:cNvSpPr txBox="1"/>
          <p:nvPr/>
        </p:nvSpPr>
        <p:spPr>
          <a:xfrm>
            <a:off x="2089754" y="4874408"/>
            <a:ext cx="2709243" cy="1200329"/>
          </a:xfrm>
          <a:prstGeom prst="rect">
            <a:avLst/>
          </a:prstGeom>
          <a:noFill/>
        </p:spPr>
        <p:txBody>
          <a:bodyPr wrap="square" rtlCol="0">
            <a:spAutoFit/>
          </a:bodyPr>
          <a:lstStyle/>
          <a:p>
            <a:endParaRPr lang="en-US" dirty="0"/>
          </a:p>
          <a:p>
            <a:r>
              <a:rPr lang="en-US" dirty="0" err="1">
                <a:latin typeface="Century Gothic" panose="020B0502020202020204" pitchFamily="34" charset="0"/>
              </a:rPr>
              <a:t>Practise</a:t>
            </a:r>
            <a:r>
              <a:rPr lang="en-US" dirty="0">
                <a:latin typeface="Century Gothic" panose="020B0502020202020204" pitchFamily="34" charset="0"/>
              </a:rPr>
              <a:t> exploring coins and working out the change.</a:t>
            </a:r>
            <a:endParaRPr lang="en-GB" dirty="0">
              <a:latin typeface="Century Gothic" panose="020B0502020202020204" pitchFamily="34" charset="0"/>
            </a:endParaRPr>
          </a:p>
        </p:txBody>
      </p:sp>
      <p:pic>
        <p:nvPicPr>
          <p:cNvPr id="5" name="Picture 4">
            <a:extLst>
              <a:ext uri="{FF2B5EF4-FFF2-40B4-BE49-F238E27FC236}">
                <a16:creationId xmlns:a16="http://schemas.microsoft.com/office/drawing/2014/main" id="{9A57E56F-12DA-4B90-8F72-78D66A57B6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226" y="535025"/>
            <a:ext cx="1564840" cy="1564840"/>
          </a:xfrm>
          <a:prstGeom prst="rect">
            <a:avLst/>
          </a:prstGeom>
        </p:spPr>
      </p:pic>
      <p:sp>
        <p:nvSpPr>
          <p:cNvPr id="10" name="TextBox 9">
            <a:extLst>
              <a:ext uri="{FF2B5EF4-FFF2-40B4-BE49-F238E27FC236}">
                <a16:creationId xmlns:a16="http://schemas.microsoft.com/office/drawing/2014/main" id="{F86E7034-FC25-406D-B699-2C2660EAF28B}"/>
              </a:ext>
            </a:extLst>
          </p:cNvPr>
          <p:cNvSpPr txBox="1"/>
          <p:nvPr/>
        </p:nvSpPr>
        <p:spPr>
          <a:xfrm>
            <a:off x="2930606" y="725398"/>
            <a:ext cx="4235455" cy="369332"/>
          </a:xfrm>
          <a:prstGeom prst="rect">
            <a:avLst/>
          </a:prstGeom>
          <a:noFill/>
        </p:spPr>
        <p:txBody>
          <a:bodyPr wrap="none" rtlCol="0">
            <a:spAutoFit/>
          </a:bodyPr>
          <a:lstStyle/>
          <a:p>
            <a:r>
              <a:rPr lang="en-US" b="1" dirty="0">
                <a:latin typeface="Century Gothic" panose="020B0502020202020204" pitchFamily="34" charset="0"/>
              </a:rPr>
              <a:t>Ideas to support your child at home</a:t>
            </a:r>
            <a:r>
              <a:rPr lang="en-US" dirty="0">
                <a:latin typeface="Century Gothic" panose="020B0502020202020204" pitchFamily="34" charset="0"/>
              </a:rPr>
              <a:t>:</a:t>
            </a:r>
            <a:endParaRPr lang="en-GB" dirty="0">
              <a:latin typeface="Century Gothic" panose="020B0502020202020204" pitchFamily="34" charset="0"/>
            </a:endParaRPr>
          </a:p>
        </p:txBody>
      </p:sp>
      <p:sp>
        <p:nvSpPr>
          <p:cNvPr id="3" name="TextBox 2">
            <a:extLst>
              <a:ext uri="{FF2B5EF4-FFF2-40B4-BE49-F238E27FC236}">
                <a16:creationId xmlns:a16="http://schemas.microsoft.com/office/drawing/2014/main" id="{3EFDB8FA-3B9D-4788-89FA-79E32471E6CD}"/>
              </a:ext>
            </a:extLst>
          </p:cNvPr>
          <p:cNvSpPr txBox="1"/>
          <p:nvPr/>
        </p:nvSpPr>
        <p:spPr>
          <a:xfrm>
            <a:off x="2202028" y="2637121"/>
            <a:ext cx="2839755" cy="923330"/>
          </a:xfrm>
          <a:prstGeom prst="rect">
            <a:avLst/>
          </a:prstGeom>
          <a:noFill/>
        </p:spPr>
        <p:txBody>
          <a:bodyPr wrap="square" rtlCol="0">
            <a:spAutoFit/>
          </a:bodyPr>
          <a:lstStyle/>
          <a:p>
            <a:r>
              <a:rPr lang="en-US" dirty="0" err="1">
                <a:latin typeface="Century Gothic" panose="020B0502020202020204" pitchFamily="34" charset="0"/>
              </a:rPr>
              <a:t>Subitising</a:t>
            </a:r>
            <a:r>
              <a:rPr lang="en-US" dirty="0">
                <a:latin typeface="Century Gothic" panose="020B0502020202020204" pitchFamily="34" charset="0"/>
              </a:rPr>
              <a:t> when playing games with a dice or anywhere at home.</a:t>
            </a:r>
            <a:endParaRPr lang="en-GB" dirty="0">
              <a:latin typeface="Century Gothic" panose="020B0502020202020204" pitchFamily="34" charset="0"/>
            </a:endParaRPr>
          </a:p>
        </p:txBody>
      </p:sp>
      <p:sp>
        <p:nvSpPr>
          <p:cNvPr id="11" name="TextBox 10">
            <a:extLst>
              <a:ext uri="{FF2B5EF4-FFF2-40B4-BE49-F238E27FC236}">
                <a16:creationId xmlns:a16="http://schemas.microsoft.com/office/drawing/2014/main" id="{94F4CAC0-67C9-4991-9E7C-F4EAC1D8609D}"/>
              </a:ext>
            </a:extLst>
          </p:cNvPr>
          <p:cNvSpPr txBox="1"/>
          <p:nvPr/>
        </p:nvSpPr>
        <p:spPr>
          <a:xfrm>
            <a:off x="2416480" y="1616333"/>
            <a:ext cx="4043493" cy="646331"/>
          </a:xfrm>
          <a:prstGeom prst="rect">
            <a:avLst/>
          </a:prstGeom>
          <a:noFill/>
        </p:spPr>
        <p:txBody>
          <a:bodyPr wrap="square" rtlCol="0">
            <a:spAutoFit/>
          </a:bodyPr>
          <a:lstStyle/>
          <a:p>
            <a:r>
              <a:rPr lang="en-US" dirty="0">
                <a:latin typeface="Century Gothic" panose="020B0502020202020204" pitchFamily="34" charset="0"/>
              </a:rPr>
              <a:t>Counting opportunities to secure 1:1 correspondence.</a:t>
            </a:r>
            <a:endParaRPr lang="en-GB" dirty="0">
              <a:latin typeface="Century Gothic" panose="020B0502020202020204" pitchFamily="34" charset="0"/>
            </a:endParaRPr>
          </a:p>
        </p:txBody>
      </p:sp>
      <p:sp>
        <p:nvSpPr>
          <p:cNvPr id="12" name="TextBox 11">
            <a:extLst>
              <a:ext uri="{FF2B5EF4-FFF2-40B4-BE49-F238E27FC236}">
                <a16:creationId xmlns:a16="http://schemas.microsoft.com/office/drawing/2014/main" id="{175105EF-4838-40B4-B186-0DAB1B0C5226}"/>
              </a:ext>
            </a:extLst>
          </p:cNvPr>
          <p:cNvSpPr txBox="1"/>
          <p:nvPr/>
        </p:nvSpPr>
        <p:spPr>
          <a:xfrm>
            <a:off x="7626990" y="695541"/>
            <a:ext cx="4043493" cy="369332"/>
          </a:xfrm>
          <a:prstGeom prst="rect">
            <a:avLst/>
          </a:prstGeom>
          <a:noFill/>
        </p:spPr>
        <p:txBody>
          <a:bodyPr wrap="square" rtlCol="0">
            <a:spAutoFit/>
          </a:bodyPr>
          <a:lstStyle/>
          <a:p>
            <a:r>
              <a:rPr lang="en-US" dirty="0">
                <a:latin typeface="Century Gothic" panose="020B0502020202020204" pitchFamily="34" charset="0"/>
              </a:rPr>
              <a:t>Finding number patterns.</a:t>
            </a:r>
            <a:endParaRPr lang="en-GB" dirty="0">
              <a:latin typeface="Century Gothic" panose="020B0502020202020204" pitchFamily="34" charset="0"/>
            </a:endParaRPr>
          </a:p>
        </p:txBody>
      </p:sp>
      <p:sp>
        <p:nvSpPr>
          <p:cNvPr id="13" name="TextBox 12">
            <a:extLst>
              <a:ext uri="{FF2B5EF4-FFF2-40B4-BE49-F238E27FC236}">
                <a16:creationId xmlns:a16="http://schemas.microsoft.com/office/drawing/2014/main" id="{E0EC0327-1531-464A-8D8E-4F3A3E9CA276}"/>
              </a:ext>
            </a:extLst>
          </p:cNvPr>
          <p:cNvSpPr txBox="1"/>
          <p:nvPr/>
        </p:nvSpPr>
        <p:spPr>
          <a:xfrm>
            <a:off x="7166061" y="3633887"/>
            <a:ext cx="4043493" cy="646331"/>
          </a:xfrm>
          <a:prstGeom prst="rect">
            <a:avLst/>
          </a:prstGeom>
          <a:noFill/>
        </p:spPr>
        <p:txBody>
          <a:bodyPr wrap="square" rtlCol="0">
            <a:spAutoFit/>
          </a:bodyPr>
          <a:lstStyle/>
          <a:p>
            <a:r>
              <a:rPr lang="en-US" dirty="0">
                <a:latin typeface="Century Gothic" panose="020B0502020202020204" pitchFamily="34" charset="0"/>
              </a:rPr>
              <a:t>Telling the time on an analogue clock.</a:t>
            </a:r>
            <a:endParaRPr lang="en-GB" dirty="0">
              <a:latin typeface="Century Gothic" panose="020B0502020202020204" pitchFamily="34" charset="0"/>
            </a:endParaRPr>
          </a:p>
        </p:txBody>
      </p:sp>
      <p:sp>
        <p:nvSpPr>
          <p:cNvPr id="14" name="TextBox 13">
            <a:extLst>
              <a:ext uri="{FF2B5EF4-FFF2-40B4-BE49-F238E27FC236}">
                <a16:creationId xmlns:a16="http://schemas.microsoft.com/office/drawing/2014/main" id="{F1EEF94A-842B-4B8B-B67F-66538C6C76DB}"/>
              </a:ext>
            </a:extLst>
          </p:cNvPr>
          <p:cNvSpPr txBox="1"/>
          <p:nvPr/>
        </p:nvSpPr>
        <p:spPr>
          <a:xfrm>
            <a:off x="5605244" y="5201359"/>
            <a:ext cx="4043493" cy="646331"/>
          </a:xfrm>
          <a:prstGeom prst="rect">
            <a:avLst/>
          </a:prstGeom>
          <a:noFill/>
        </p:spPr>
        <p:txBody>
          <a:bodyPr wrap="square" rtlCol="0">
            <a:spAutoFit/>
          </a:bodyPr>
          <a:lstStyle/>
          <a:p>
            <a:r>
              <a:rPr lang="en-US" dirty="0">
                <a:latin typeface="Century Gothic" panose="020B0502020202020204" pitchFamily="34" charset="0"/>
              </a:rPr>
              <a:t>Opportunities to weigh and measure when cooking!</a:t>
            </a:r>
            <a:endParaRPr lang="en-GB" dirty="0">
              <a:latin typeface="Century Gothic" panose="020B0502020202020204" pitchFamily="34" charset="0"/>
            </a:endParaRPr>
          </a:p>
        </p:txBody>
      </p:sp>
      <p:sp>
        <p:nvSpPr>
          <p:cNvPr id="15" name="TextBox 14">
            <a:extLst>
              <a:ext uri="{FF2B5EF4-FFF2-40B4-BE49-F238E27FC236}">
                <a16:creationId xmlns:a16="http://schemas.microsoft.com/office/drawing/2014/main" id="{5C8CE565-B5E7-44A2-95BC-1BFBF5A91D17}"/>
              </a:ext>
            </a:extLst>
          </p:cNvPr>
          <p:cNvSpPr txBox="1"/>
          <p:nvPr/>
        </p:nvSpPr>
        <p:spPr>
          <a:xfrm>
            <a:off x="1183249" y="4024989"/>
            <a:ext cx="4043493" cy="646331"/>
          </a:xfrm>
          <a:prstGeom prst="rect">
            <a:avLst/>
          </a:prstGeom>
          <a:noFill/>
        </p:spPr>
        <p:txBody>
          <a:bodyPr wrap="square" rtlCol="0">
            <a:spAutoFit/>
          </a:bodyPr>
          <a:lstStyle/>
          <a:p>
            <a:r>
              <a:rPr lang="en-US" dirty="0">
                <a:latin typeface="Century Gothic" panose="020B0502020202020204" pitchFamily="34" charset="0"/>
              </a:rPr>
              <a:t>Exploring fractions when cutting pizza, cake, fruit.</a:t>
            </a:r>
            <a:endParaRPr lang="en-GB" dirty="0">
              <a:latin typeface="Century Gothic" panose="020B0502020202020204" pitchFamily="34" charset="0"/>
            </a:endParaRPr>
          </a:p>
        </p:txBody>
      </p:sp>
      <p:pic>
        <p:nvPicPr>
          <p:cNvPr id="6" name="Picture 5">
            <a:extLst>
              <a:ext uri="{FF2B5EF4-FFF2-40B4-BE49-F238E27FC236}">
                <a16:creationId xmlns:a16="http://schemas.microsoft.com/office/drawing/2014/main" id="{63549D0E-A619-4125-8E6F-FCC9174F7A6B}"/>
              </a:ext>
            </a:extLst>
          </p:cNvPr>
          <p:cNvPicPr>
            <a:picLocks noChangeAspect="1"/>
          </p:cNvPicPr>
          <p:nvPr/>
        </p:nvPicPr>
        <p:blipFill>
          <a:blip r:embed="rId3"/>
          <a:stretch>
            <a:fillRect/>
          </a:stretch>
        </p:blipFill>
        <p:spPr>
          <a:xfrm>
            <a:off x="4804025" y="3964967"/>
            <a:ext cx="1012374" cy="990075"/>
          </a:xfrm>
          <a:prstGeom prst="rect">
            <a:avLst/>
          </a:prstGeom>
        </p:spPr>
      </p:pic>
      <p:pic>
        <p:nvPicPr>
          <p:cNvPr id="7" name="Picture 6">
            <a:extLst>
              <a:ext uri="{FF2B5EF4-FFF2-40B4-BE49-F238E27FC236}">
                <a16:creationId xmlns:a16="http://schemas.microsoft.com/office/drawing/2014/main" id="{92B195E0-3EEF-4778-AA52-67BCD6B014D7}"/>
              </a:ext>
            </a:extLst>
          </p:cNvPr>
          <p:cNvPicPr>
            <a:picLocks noChangeAspect="1"/>
          </p:cNvPicPr>
          <p:nvPr/>
        </p:nvPicPr>
        <p:blipFill>
          <a:blip r:embed="rId4"/>
          <a:stretch>
            <a:fillRect/>
          </a:stretch>
        </p:blipFill>
        <p:spPr>
          <a:xfrm>
            <a:off x="10451131" y="2393544"/>
            <a:ext cx="1250528" cy="1250528"/>
          </a:xfrm>
          <a:prstGeom prst="rect">
            <a:avLst/>
          </a:prstGeom>
        </p:spPr>
      </p:pic>
      <p:pic>
        <p:nvPicPr>
          <p:cNvPr id="16" name="Picture 15">
            <a:extLst>
              <a:ext uri="{FF2B5EF4-FFF2-40B4-BE49-F238E27FC236}">
                <a16:creationId xmlns:a16="http://schemas.microsoft.com/office/drawing/2014/main" id="{553E2436-C188-4F28-B4CD-DD277CA46324}"/>
              </a:ext>
            </a:extLst>
          </p:cNvPr>
          <p:cNvPicPr>
            <a:picLocks noChangeAspect="1"/>
          </p:cNvPicPr>
          <p:nvPr/>
        </p:nvPicPr>
        <p:blipFill>
          <a:blip r:embed="rId5"/>
          <a:stretch>
            <a:fillRect/>
          </a:stretch>
        </p:blipFill>
        <p:spPr>
          <a:xfrm>
            <a:off x="428381" y="5180633"/>
            <a:ext cx="1491497" cy="835238"/>
          </a:xfrm>
          <a:prstGeom prst="rect">
            <a:avLst/>
          </a:prstGeom>
        </p:spPr>
      </p:pic>
      <p:pic>
        <p:nvPicPr>
          <p:cNvPr id="17" name="Picture 16">
            <a:extLst>
              <a:ext uri="{FF2B5EF4-FFF2-40B4-BE49-F238E27FC236}">
                <a16:creationId xmlns:a16="http://schemas.microsoft.com/office/drawing/2014/main" id="{C2C96331-DB95-4E41-8726-EDA443FD960D}"/>
              </a:ext>
            </a:extLst>
          </p:cNvPr>
          <p:cNvPicPr>
            <a:picLocks noChangeAspect="1"/>
          </p:cNvPicPr>
          <p:nvPr/>
        </p:nvPicPr>
        <p:blipFill>
          <a:blip r:embed="rId6"/>
          <a:stretch>
            <a:fillRect/>
          </a:stretch>
        </p:blipFill>
        <p:spPr>
          <a:xfrm>
            <a:off x="9317897" y="4874409"/>
            <a:ext cx="1377857" cy="1103384"/>
          </a:xfrm>
          <a:prstGeom prst="rect">
            <a:avLst/>
          </a:prstGeom>
        </p:spPr>
      </p:pic>
      <p:pic>
        <p:nvPicPr>
          <p:cNvPr id="1026" name="Picture 2" descr="SPAG 78 English Grammar Dice Games | Teaching Resources">
            <a:extLst>
              <a:ext uri="{FF2B5EF4-FFF2-40B4-BE49-F238E27FC236}">
                <a16:creationId xmlns:a16="http://schemas.microsoft.com/office/drawing/2014/main" id="{8F20A21C-53B3-4920-BF26-A98AA8C649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92603" y="2542111"/>
            <a:ext cx="1471175" cy="11019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19B2150C-AD16-4D10-9EAD-F62F73ED7493}"/>
              </a:ext>
            </a:extLst>
          </p:cNvPr>
          <p:cNvPicPr>
            <a:picLocks noChangeAspect="1"/>
          </p:cNvPicPr>
          <p:nvPr/>
        </p:nvPicPr>
        <p:blipFill>
          <a:blip r:embed="rId8"/>
          <a:stretch>
            <a:fillRect/>
          </a:stretch>
        </p:blipFill>
        <p:spPr>
          <a:xfrm>
            <a:off x="8019882" y="1048362"/>
            <a:ext cx="2090692" cy="1156111"/>
          </a:xfrm>
          <a:prstGeom prst="rect">
            <a:avLst/>
          </a:prstGeom>
        </p:spPr>
      </p:pic>
      <p:pic>
        <p:nvPicPr>
          <p:cNvPr id="9" name="Picture 8" descr="A colorful text on a black background&#10;&#10;Description automatically generated">
            <a:extLst>
              <a:ext uri="{FF2B5EF4-FFF2-40B4-BE49-F238E27FC236}">
                <a16:creationId xmlns:a16="http://schemas.microsoft.com/office/drawing/2014/main" id="{90570FCA-1397-F8A4-4C77-F0E2753C76EB}"/>
              </a:ext>
            </a:extLst>
          </p:cNvPr>
          <p:cNvPicPr>
            <a:picLocks noChangeAspect="1"/>
          </p:cNvPicPr>
          <p:nvPr/>
        </p:nvPicPr>
        <p:blipFill>
          <a:blip r:embed="rId9"/>
          <a:stretch>
            <a:fillRect/>
          </a:stretch>
        </p:blipFill>
        <p:spPr>
          <a:xfrm>
            <a:off x="6977131" y="2531579"/>
            <a:ext cx="2356956" cy="668408"/>
          </a:xfrm>
          <a:prstGeom prst="rect">
            <a:avLst/>
          </a:prstGeom>
        </p:spPr>
      </p:pic>
      <p:pic>
        <p:nvPicPr>
          <p:cNvPr id="19" name="Picture 18" descr="Image result for whitrose one minute maths app">
            <a:extLst>
              <a:ext uri="{FF2B5EF4-FFF2-40B4-BE49-F238E27FC236}">
                <a16:creationId xmlns:a16="http://schemas.microsoft.com/office/drawing/2014/main" id="{B0ED095A-630E-65B3-0C8F-30E8AECAB9CC}"/>
              </a:ext>
            </a:extLst>
          </p:cNvPr>
          <p:cNvPicPr>
            <a:picLocks noChangeAspect="1"/>
          </p:cNvPicPr>
          <p:nvPr/>
        </p:nvPicPr>
        <p:blipFill>
          <a:blip r:embed="rId10"/>
          <a:srcRect l="2397" t="9646" r="1639" b="16726"/>
          <a:stretch/>
        </p:blipFill>
        <p:spPr>
          <a:xfrm>
            <a:off x="428130" y="2346087"/>
            <a:ext cx="1446976" cy="1197785"/>
          </a:xfrm>
          <a:prstGeom prst="rect">
            <a:avLst/>
          </a:prstGeom>
        </p:spPr>
      </p:pic>
    </p:spTree>
    <p:extLst>
      <p:ext uri="{BB962C8B-B14F-4D97-AF65-F5344CB8AC3E}">
        <p14:creationId xmlns:p14="http://schemas.microsoft.com/office/powerpoint/2010/main" val="2860316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5AF4EC-5B55-42E8-A9E7-ACC36BDF6E37}"/>
              </a:ext>
            </a:extLst>
          </p:cNvPr>
          <p:cNvSpPr/>
          <p:nvPr/>
        </p:nvSpPr>
        <p:spPr>
          <a:xfrm>
            <a:off x="287694" y="298579"/>
            <a:ext cx="11616612" cy="62608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12632BA6-FF26-42B4-8471-0D9E149D3286}"/>
              </a:ext>
            </a:extLst>
          </p:cNvPr>
          <p:cNvSpPr txBox="1"/>
          <p:nvPr/>
        </p:nvSpPr>
        <p:spPr>
          <a:xfrm>
            <a:off x="287694" y="1484351"/>
            <a:ext cx="11066589" cy="2031325"/>
          </a:xfrm>
          <a:prstGeom prst="rect">
            <a:avLst/>
          </a:prstGeom>
          <a:noFill/>
        </p:spPr>
        <p:txBody>
          <a:bodyPr wrap="square" rtlCol="0">
            <a:spAutoFit/>
          </a:bodyPr>
          <a:lstStyle/>
          <a:p>
            <a:r>
              <a:rPr lang="en-US" dirty="0">
                <a:latin typeface="Century Gothic" panose="020B0502020202020204" pitchFamily="34" charset="0"/>
              </a:rPr>
              <a:t> </a:t>
            </a:r>
          </a:p>
          <a:p>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p:txBody>
      </p:sp>
      <p:pic>
        <p:nvPicPr>
          <p:cNvPr id="5" name="Picture 4">
            <a:extLst>
              <a:ext uri="{FF2B5EF4-FFF2-40B4-BE49-F238E27FC236}">
                <a16:creationId xmlns:a16="http://schemas.microsoft.com/office/drawing/2014/main" id="{9A57E56F-12DA-4B90-8F72-78D66A57B6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226" y="535025"/>
            <a:ext cx="1564840" cy="1564840"/>
          </a:xfrm>
          <a:prstGeom prst="rect">
            <a:avLst/>
          </a:prstGeom>
        </p:spPr>
      </p:pic>
      <p:sp>
        <p:nvSpPr>
          <p:cNvPr id="10" name="TextBox 9">
            <a:extLst>
              <a:ext uri="{FF2B5EF4-FFF2-40B4-BE49-F238E27FC236}">
                <a16:creationId xmlns:a16="http://schemas.microsoft.com/office/drawing/2014/main" id="{F86E7034-FC25-406D-B699-2C2660EAF28B}"/>
              </a:ext>
            </a:extLst>
          </p:cNvPr>
          <p:cNvSpPr txBox="1"/>
          <p:nvPr/>
        </p:nvSpPr>
        <p:spPr>
          <a:xfrm>
            <a:off x="6735806" y="844217"/>
            <a:ext cx="6064055" cy="369332"/>
          </a:xfrm>
          <a:prstGeom prst="rect">
            <a:avLst/>
          </a:prstGeom>
          <a:noFill/>
        </p:spPr>
        <p:txBody>
          <a:bodyPr wrap="square" lIns="91440" tIns="45720" rIns="91440" bIns="45720" rtlCol="0" anchor="t">
            <a:spAutoFit/>
          </a:bodyPr>
          <a:lstStyle/>
          <a:p>
            <a:r>
              <a:rPr lang="en-US" dirty="0">
                <a:latin typeface="Century Gothic"/>
              </a:rPr>
              <a:t>Thank you</a:t>
            </a:r>
            <a:endParaRPr lang="en-GB" dirty="0">
              <a:latin typeface="Century Gothic"/>
            </a:endParaRPr>
          </a:p>
        </p:txBody>
      </p:sp>
      <p:pic>
        <p:nvPicPr>
          <p:cNvPr id="10244" name="Picture 4" descr="I use this project when I start my multiplication unit to teach ...">
            <a:extLst>
              <a:ext uri="{FF2B5EF4-FFF2-40B4-BE49-F238E27FC236}">
                <a16:creationId xmlns:a16="http://schemas.microsoft.com/office/drawing/2014/main" id="{7F865CCD-C33F-BF4A-4FAD-B3F326658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1160" y="4166853"/>
            <a:ext cx="2898941" cy="2174206"/>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Year 1 Maths Guidance - Counting on using tens frames - YouTube">
            <a:extLst>
              <a:ext uri="{FF2B5EF4-FFF2-40B4-BE49-F238E27FC236}">
                <a16:creationId xmlns:a16="http://schemas.microsoft.com/office/drawing/2014/main" id="{C2A2529A-2C41-BB97-401B-0E4BBB139B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802" r="27059" b="39450"/>
          <a:stretch/>
        </p:blipFill>
        <p:spPr bwMode="auto">
          <a:xfrm>
            <a:off x="8397959" y="4645328"/>
            <a:ext cx="2680237" cy="15436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ctivities for teaching fractions at KS1 - Hope Blog">
            <a:extLst>
              <a:ext uri="{FF2B5EF4-FFF2-40B4-BE49-F238E27FC236}">
                <a16:creationId xmlns:a16="http://schemas.microsoft.com/office/drawing/2014/main" id="{63551E45-5D96-4944-9D26-83932456DF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226" y="2226677"/>
            <a:ext cx="3571918" cy="19508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nteractive maths display - autumn - addition | Preschool math, Math ...">
            <a:extLst>
              <a:ext uri="{FF2B5EF4-FFF2-40B4-BE49-F238E27FC236}">
                <a16:creationId xmlns:a16="http://schemas.microsoft.com/office/drawing/2014/main" id="{D62277D8-498B-B5E0-42B5-2EEDE429CCF7}"/>
              </a:ext>
            </a:extLst>
          </p:cNvPr>
          <p:cNvPicPr>
            <a:picLocks noChangeAspect="1"/>
          </p:cNvPicPr>
          <p:nvPr/>
        </p:nvPicPr>
        <p:blipFill>
          <a:blip r:embed="rId6"/>
          <a:srcRect t="33434" r="402" b="301"/>
          <a:stretch/>
        </p:blipFill>
        <p:spPr>
          <a:xfrm>
            <a:off x="8059530" y="1489765"/>
            <a:ext cx="2732184" cy="2423713"/>
          </a:xfrm>
          <a:prstGeom prst="rect">
            <a:avLst/>
          </a:prstGeom>
        </p:spPr>
      </p:pic>
      <p:pic>
        <p:nvPicPr>
          <p:cNvPr id="6" name="Picture 5" descr="Art Using 2D Shapes Year 1">
            <a:extLst>
              <a:ext uri="{FF2B5EF4-FFF2-40B4-BE49-F238E27FC236}">
                <a16:creationId xmlns:a16="http://schemas.microsoft.com/office/drawing/2014/main" id="{7445E5D5-FF3D-0C7C-F8F5-0639151DAEFB}"/>
              </a:ext>
            </a:extLst>
          </p:cNvPr>
          <p:cNvPicPr>
            <a:picLocks noChangeAspect="1"/>
          </p:cNvPicPr>
          <p:nvPr/>
        </p:nvPicPr>
        <p:blipFill>
          <a:blip r:embed="rId7"/>
          <a:stretch>
            <a:fillRect/>
          </a:stretch>
        </p:blipFill>
        <p:spPr>
          <a:xfrm>
            <a:off x="4962663" y="1809750"/>
            <a:ext cx="1714500" cy="1714500"/>
          </a:xfrm>
          <a:prstGeom prst="rect">
            <a:avLst/>
          </a:prstGeom>
        </p:spPr>
      </p:pic>
    </p:spTree>
    <p:extLst>
      <p:ext uri="{BB962C8B-B14F-4D97-AF65-F5344CB8AC3E}">
        <p14:creationId xmlns:p14="http://schemas.microsoft.com/office/powerpoint/2010/main" val="3321212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5AF4EC-5B55-42E8-A9E7-ACC36BDF6E37}"/>
              </a:ext>
            </a:extLst>
          </p:cNvPr>
          <p:cNvSpPr/>
          <p:nvPr/>
        </p:nvSpPr>
        <p:spPr>
          <a:xfrm>
            <a:off x="251927" y="289249"/>
            <a:ext cx="11616612" cy="62608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a:t>
            </a:r>
            <a:endParaRPr lang="en-GB" dirty="0"/>
          </a:p>
        </p:txBody>
      </p:sp>
      <p:sp>
        <p:nvSpPr>
          <p:cNvPr id="2" name="TextBox 1">
            <a:extLst>
              <a:ext uri="{FF2B5EF4-FFF2-40B4-BE49-F238E27FC236}">
                <a16:creationId xmlns:a16="http://schemas.microsoft.com/office/drawing/2014/main" id="{32D76811-3FD8-40FD-8F61-607B5C35C5FA}"/>
              </a:ext>
            </a:extLst>
          </p:cNvPr>
          <p:cNvSpPr txBox="1"/>
          <p:nvPr/>
        </p:nvSpPr>
        <p:spPr>
          <a:xfrm>
            <a:off x="633045" y="844060"/>
            <a:ext cx="10738339" cy="4524315"/>
          </a:xfrm>
          <a:prstGeom prst="rect">
            <a:avLst/>
          </a:prstGeom>
          <a:noFill/>
        </p:spPr>
        <p:txBody>
          <a:bodyPr wrap="square" lIns="91440" tIns="45720" rIns="91440" bIns="45720" rtlCol="0" anchor="t">
            <a:spAutoFit/>
          </a:bodyPr>
          <a:lstStyle/>
          <a:p>
            <a:r>
              <a:rPr lang="en-US" b="1" dirty="0">
                <a:latin typeface="Century Gothic" panose="020B0502020202020204" pitchFamily="34" charset="0"/>
              </a:rPr>
              <a:t>The three aims of the maths curriculum are: </a:t>
            </a:r>
          </a:p>
          <a:p>
            <a:endParaRPr lang="en-US" dirty="0">
              <a:latin typeface="Century Gothic" panose="020B0502020202020204" pitchFamily="34" charset="0"/>
            </a:endParaRPr>
          </a:p>
          <a:p>
            <a:r>
              <a:rPr lang="en-US" u="sng" dirty="0">
                <a:latin typeface="Century Gothic" panose="020B0502020202020204" pitchFamily="34" charset="0"/>
              </a:rPr>
              <a:t>Number fluency</a:t>
            </a:r>
            <a:r>
              <a:rPr lang="en-US" dirty="0">
                <a:latin typeface="Century Gothic" panose="020B0502020202020204" pitchFamily="34" charset="0"/>
              </a:rPr>
              <a:t>   		</a:t>
            </a:r>
            <a:r>
              <a:rPr lang="en-US" u="sng" dirty="0">
                <a:latin typeface="Century Gothic" panose="020B0502020202020204" pitchFamily="34" charset="0"/>
              </a:rPr>
              <a:t>Problem Solving	</a:t>
            </a:r>
            <a:r>
              <a:rPr lang="en-US" dirty="0">
                <a:latin typeface="Century Gothic" panose="020B0502020202020204" pitchFamily="34" charset="0"/>
              </a:rPr>
              <a:t>		</a:t>
            </a:r>
            <a:r>
              <a:rPr lang="en-US" u="sng" dirty="0">
                <a:latin typeface="Century Gothic" panose="020B0502020202020204" pitchFamily="34" charset="0"/>
              </a:rPr>
              <a:t>Reasoning</a:t>
            </a:r>
          </a:p>
          <a:p>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a:p>
            <a:pPr algn="ctr"/>
            <a:r>
              <a:rPr lang="en-US" dirty="0">
                <a:latin typeface="Century Gothic"/>
              </a:rPr>
              <a:t>Our </a:t>
            </a:r>
            <a:r>
              <a:rPr lang="en-US" dirty="0" err="1">
                <a:latin typeface="Century Gothic"/>
              </a:rPr>
              <a:t>Maths</a:t>
            </a:r>
            <a:r>
              <a:rPr lang="en-US" dirty="0">
                <a:latin typeface="Century Gothic"/>
              </a:rPr>
              <a:t> lesson will have an element of all 3 aims within it.</a:t>
            </a:r>
          </a:p>
          <a:p>
            <a:pPr algn="ctr"/>
            <a:r>
              <a:rPr lang="en-US" dirty="0">
                <a:latin typeface="Century Gothic"/>
              </a:rPr>
              <a:t>We teach through </a:t>
            </a:r>
            <a:r>
              <a:rPr lang="en-US" dirty="0" err="1">
                <a:latin typeface="Century Gothic"/>
              </a:rPr>
              <a:t>Maths</a:t>
            </a:r>
            <a:r>
              <a:rPr lang="en-US" dirty="0">
                <a:latin typeface="Century Gothic"/>
              </a:rPr>
              <a:t> Mastery, following White Rose Education and supported by the National Centre for Excellence in the Teaching of Mathematics (NCETM).</a:t>
            </a:r>
          </a:p>
        </p:txBody>
      </p:sp>
      <p:pic>
        <p:nvPicPr>
          <p:cNvPr id="3" name="Picture 2">
            <a:extLst>
              <a:ext uri="{FF2B5EF4-FFF2-40B4-BE49-F238E27FC236}">
                <a16:creationId xmlns:a16="http://schemas.microsoft.com/office/drawing/2014/main" id="{4C44CC71-68DC-48C6-94B3-29A685EEBEA5}"/>
              </a:ext>
            </a:extLst>
          </p:cNvPr>
          <p:cNvPicPr>
            <a:picLocks noChangeAspect="1"/>
          </p:cNvPicPr>
          <p:nvPr/>
        </p:nvPicPr>
        <p:blipFill>
          <a:blip r:embed="rId2"/>
          <a:stretch>
            <a:fillRect/>
          </a:stretch>
        </p:blipFill>
        <p:spPr>
          <a:xfrm>
            <a:off x="10075994" y="493342"/>
            <a:ext cx="1543968" cy="947044"/>
          </a:xfrm>
          <a:prstGeom prst="rect">
            <a:avLst/>
          </a:prstGeom>
        </p:spPr>
      </p:pic>
      <p:pic>
        <p:nvPicPr>
          <p:cNvPr id="5" name="Picture 4">
            <a:extLst>
              <a:ext uri="{FF2B5EF4-FFF2-40B4-BE49-F238E27FC236}">
                <a16:creationId xmlns:a16="http://schemas.microsoft.com/office/drawing/2014/main" id="{C53E8466-6F08-4489-9AED-1BB44067F0E7}"/>
              </a:ext>
            </a:extLst>
          </p:cNvPr>
          <p:cNvPicPr>
            <a:picLocks noChangeAspect="1"/>
          </p:cNvPicPr>
          <p:nvPr/>
        </p:nvPicPr>
        <p:blipFill>
          <a:blip r:embed="rId3"/>
          <a:stretch>
            <a:fillRect/>
          </a:stretch>
        </p:blipFill>
        <p:spPr>
          <a:xfrm>
            <a:off x="1157419" y="2295576"/>
            <a:ext cx="1553890" cy="1533132"/>
          </a:xfrm>
          <a:prstGeom prst="rect">
            <a:avLst/>
          </a:prstGeom>
        </p:spPr>
      </p:pic>
      <p:pic>
        <p:nvPicPr>
          <p:cNvPr id="6" name="Picture 5">
            <a:extLst>
              <a:ext uri="{FF2B5EF4-FFF2-40B4-BE49-F238E27FC236}">
                <a16:creationId xmlns:a16="http://schemas.microsoft.com/office/drawing/2014/main" id="{43BEEDE3-E58A-4C43-8B55-0158A1E73810}"/>
              </a:ext>
            </a:extLst>
          </p:cNvPr>
          <p:cNvPicPr>
            <a:picLocks noChangeAspect="1"/>
          </p:cNvPicPr>
          <p:nvPr/>
        </p:nvPicPr>
        <p:blipFill>
          <a:blip r:embed="rId4"/>
          <a:stretch>
            <a:fillRect/>
          </a:stretch>
        </p:blipFill>
        <p:spPr>
          <a:xfrm>
            <a:off x="7802892" y="2218341"/>
            <a:ext cx="1964160" cy="1610367"/>
          </a:xfrm>
          <a:prstGeom prst="rect">
            <a:avLst/>
          </a:prstGeom>
        </p:spPr>
      </p:pic>
      <p:pic>
        <p:nvPicPr>
          <p:cNvPr id="7" name="Picture 6">
            <a:extLst>
              <a:ext uri="{FF2B5EF4-FFF2-40B4-BE49-F238E27FC236}">
                <a16:creationId xmlns:a16="http://schemas.microsoft.com/office/drawing/2014/main" id="{19A4A764-9C90-4405-8A1D-986CD5D388FC}"/>
              </a:ext>
            </a:extLst>
          </p:cNvPr>
          <p:cNvPicPr>
            <a:picLocks noChangeAspect="1"/>
          </p:cNvPicPr>
          <p:nvPr/>
        </p:nvPicPr>
        <p:blipFill>
          <a:blip r:embed="rId5"/>
          <a:stretch>
            <a:fillRect/>
          </a:stretch>
        </p:blipFill>
        <p:spPr>
          <a:xfrm>
            <a:off x="3661663" y="2175799"/>
            <a:ext cx="3190875" cy="1695450"/>
          </a:xfrm>
          <a:prstGeom prst="rect">
            <a:avLst/>
          </a:prstGeom>
        </p:spPr>
      </p:pic>
      <p:pic>
        <p:nvPicPr>
          <p:cNvPr id="8" name="Graphic 7" descr="White Rose Education">
            <a:extLst>
              <a:ext uri="{FF2B5EF4-FFF2-40B4-BE49-F238E27FC236}">
                <a16:creationId xmlns:a16="http://schemas.microsoft.com/office/drawing/2014/main" id="{A5E4B0E4-5C80-C85D-D674-D681365D93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2053" y="5537752"/>
            <a:ext cx="2743200" cy="685800"/>
          </a:xfrm>
          <a:prstGeom prst="rect">
            <a:avLst/>
          </a:prstGeom>
        </p:spPr>
      </p:pic>
      <p:pic>
        <p:nvPicPr>
          <p:cNvPr id="9" name="Picture 8" descr="NCETM">
            <a:extLst>
              <a:ext uri="{FF2B5EF4-FFF2-40B4-BE49-F238E27FC236}">
                <a16:creationId xmlns:a16="http://schemas.microsoft.com/office/drawing/2014/main" id="{2F5BFCC8-4BFE-0B52-7670-2846DEFB3935}"/>
              </a:ext>
            </a:extLst>
          </p:cNvPr>
          <p:cNvPicPr>
            <a:picLocks noChangeAspect="1"/>
          </p:cNvPicPr>
          <p:nvPr/>
        </p:nvPicPr>
        <p:blipFill>
          <a:blip r:embed="rId8"/>
          <a:stretch>
            <a:fillRect/>
          </a:stretch>
        </p:blipFill>
        <p:spPr>
          <a:xfrm>
            <a:off x="8711096" y="5538080"/>
            <a:ext cx="2743199" cy="707231"/>
          </a:xfrm>
          <a:prstGeom prst="rect">
            <a:avLst/>
          </a:prstGeom>
        </p:spPr>
      </p:pic>
    </p:spTree>
    <p:extLst>
      <p:ext uri="{BB962C8B-B14F-4D97-AF65-F5344CB8AC3E}">
        <p14:creationId xmlns:p14="http://schemas.microsoft.com/office/powerpoint/2010/main" val="1407378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5AF4EC-5B55-42E8-A9E7-ACC36BDF6E37}"/>
              </a:ext>
            </a:extLst>
          </p:cNvPr>
          <p:cNvSpPr/>
          <p:nvPr/>
        </p:nvSpPr>
        <p:spPr>
          <a:xfrm>
            <a:off x="287694" y="298579"/>
            <a:ext cx="11616612" cy="62608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Mat-This sequence of </a:t>
            </a:r>
            <a:endParaRPr lang="en-GB" dirty="0"/>
          </a:p>
        </p:txBody>
      </p:sp>
      <p:sp>
        <p:nvSpPr>
          <p:cNvPr id="2" name="TextBox 1">
            <a:extLst>
              <a:ext uri="{FF2B5EF4-FFF2-40B4-BE49-F238E27FC236}">
                <a16:creationId xmlns:a16="http://schemas.microsoft.com/office/drawing/2014/main" id="{12632BA6-FF26-42B4-8471-0D9E149D3286}"/>
              </a:ext>
            </a:extLst>
          </p:cNvPr>
          <p:cNvSpPr txBox="1"/>
          <p:nvPr/>
        </p:nvSpPr>
        <p:spPr>
          <a:xfrm>
            <a:off x="323461" y="447869"/>
            <a:ext cx="4312123" cy="369332"/>
          </a:xfrm>
          <a:prstGeom prst="rect">
            <a:avLst/>
          </a:prstGeom>
          <a:noFill/>
        </p:spPr>
        <p:txBody>
          <a:bodyPr wrap="square" rtlCol="0">
            <a:spAutoFit/>
          </a:bodyPr>
          <a:lstStyle/>
          <a:p>
            <a:r>
              <a:rPr lang="en-US" b="1" u="sng" dirty="0">
                <a:latin typeface="Century Gothic" panose="020B0502020202020204" pitchFamily="34" charset="0"/>
              </a:rPr>
              <a:t>What does a </a:t>
            </a:r>
            <a:r>
              <a:rPr lang="en-US" b="1" u="sng" dirty="0" err="1">
                <a:latin typeface="Century Gothic" panose="020B0502020202020204" pitchFamily="34" charset="0"/>
              </a:rPr>
              <a:t>Maths</a:t>
            </a:r>
            <a:r>
              <a:rPr lang="en-US" b="1" u="sng" dirty="0">
                <a:latin typeface="Century Gothic" panose="020B0502020202020204" pitchFamily="34" charset="0"/>
              </a:rPr>
              <a:t> lesson look like?  </a:t>
            </a:r>
            <a:endParaRPr lang="en-GB" b="1" u="sng" dirty="0">
              <a:latin typeface="Century Gothic" panose="020B0502020202020204" pitchFamily="34" charset="0"/>
            </a:endParaRPr>
          </a:p>
        </p:txBody>
      </p:sp>
      <p:sp>
        <p:nvSpPr>
          <p:cNvPr id="3" name="TextBox 2">
            <a:extLst>
              <a:ext uri="{FF2B5EF4-FFF2-40B4-BE49-F238E27FC236}">
                <a16:creationId xmlns:a16="http://schemas.microsoft.com/office/drawing/2014/main" id="{7066D914-01DF-485E-91C2-44C4B7F80B3C}"/>
              </a:ext>
            </a:extLst>
          </p:cNvPr>
          <p:cNvSpPr txBox="1"/>
          <p:nvPr/>
        </p:nvSpPr>
        <p:spPr>
          <a:xfrm>
            <a:off x="817563" y="1070072"/>
            <a:ext cx="248786" cy="369332"/>
          </a:xfrm>
          <a:prstGeom prst="rect">
            <a:avLst/>
          </a:prstGeom>
          <a:noFill/>
        </p:spPr>
        <p:txBody>
          <a:bodyPr wrap="none" rtlCol="0">
            <a:spAutoFit/>
          </a:bodyPr>
          <a:lstStyle/>
          <a:p>
            <a:r>
              <a:rPr lang="en-US" dirty="0">
                <a:latin typeface="Century Gothic" panose="020B0502020202020204" pitchFamily="34" charset="0"/>
              </a:rPr>
              <a:t> </a:t>
            </a:r>
            <a:endParaRPr lang="en-GB" dirty="0">
              <a:latin typeface="Century Gothic" panose="020B0502020202020204" pitchFamily="34" charset="0"/>
            </a:endParaRPr>
          </a:p>
        </p:txBody>
      </p:sp>
      <p:sp>
        <p:nvSpPr>
          <p:cNvPr id="8" name="TextBox 7">
            <a:extLst>
              <a:ext uri="{FF2B5EF4-FFF2-40B4-BE49-F238E27FC236}">
                <a16:creationId xmlns:a16="http://schemas.microsoft.com/office/drawing/2014/main" id="{62F5E42F-54E1-4A06-836F-9CB082417688}"/>
              </a:ext>
            </a:extLst>
          </p:cNvPr>
          <p:cNvSpPr txBox="1"/>
          <p:nvPr/>
        </p:nvSpPr>
        <p:spPr>
          <a:xfrm>
            <a:off x="3925826" y="1070072"/>
            <a:ext cx="248786" cy="369332"/>
          </a:xfrm>
          <a:prstGeom prst="rect">
            <a:avLst/>
          </a:prstGeom>
          <a:noFill/>
        </p:spPr>
        <p:txBody>
          <a:bodyPr wrap="none" rtlCol="0">
            <a:spAutoFit/>
          </a:bodyPr>
          <a:lstStyle/>
          <a:p>
            <a:r>
              <a:rPr lang="en-US" dirty="0">
                <a:latin typeface="Century Gothic" panose="020B0502020202020204" pitchFamily="34" charset="0"/>
              </a:rPr>
              <a:t> </a:t>
            </a:r>
            <a:endParaRPr lang="en-GB" dirty="0">
              <a:latin typeface="Century Gothic" panose="020B0502020202020204" pitchFamily="34" charset="0"/>
            </a:endParaRPr>
          </a:p>
        </p:txBody>
      </p:sp>
      <p:sp>
        <p:nvSpPr>
          <p:cNvPr id="10" name="TextBox 9">
            <a:extLst>
              <a:ext uri="{FF2B5EF4-FFF2-40B4-BE49-F238E27FC236}">
                <a16:creationId xmlns:a16="http://schemas.microsoft.com/office/drawing/2014/main" id="{EB8852C3-E96A-43A8-8E36-A63E26932065}"/>
              </a:ext>
            </a:extLst>
          </p:cNvPr>
          <p:cNvSpPr txBox="1"/>
          <p:nvPr/>
        </p:nvSpPr>
        <p:spPr>
          <a:xfrm>
            <a:off x="8061578" y="2845797"/>
            <a:ext cx="248786" cy="369332"/>
          </a:xfrm>
          <a:prstGeom prst="rect">
            <a:avLst/>
          </a:prstGeom>
          <a:noFill/>
        </p:spPr>
        <p:txBody>
          <a:bodyPr wrap="none" rtlCol="0">
            <a:spAutoFit/>
          </a:bodyPr>
          <a:lstStyle/>
          <a:p>
            <a:r>
              <a:rPr lang="en-US" dirty="0">
                <a:latin typeface="Century Gothic" panose="020B0502020202020204" pitchFamily="34" charset="0"/>
              </a:rPr>
              <a:t> </a:t>
            </a:r>
            <a:endParaRPr lang="en-GB" dirty="0">
              <a:latin typeface="Century Gothic" panose="020B0502020202020204" pitchFamily="34" charset="0"/>
            </a:endParaRPr>
          </a:p>
        </p:txBody>
      </p:sp>
      <p:sp>
        <p:nvSpPr>
          <p:cNvPr id="9" name="TextBox 8">
            <a:extLst>
              <a:ext uri="{FF2B5EF4-FFF2-40B4-BE49-F238E27FC236}">
                <a16:creationId xmlns:a16="http://schemas.microsoft.com/office/drawing/2014/main" id="{399CBFBF-43BB-45ED-9E09-E64BFA649857}"/>
              </a:ext>
            </a:extLst>
          </p:cNvPr>
          <p:cNvSpPr txBox="1"/>
          <p:nvPr/>
        </p:nvSpPr>
        <p:spPr>
          <a:xfrm>
            <a:off x="429847" y="5514002"/>
            <a:ext cx="7246825" cy="646331"/>
          </a:xfrm>
          <a:prstGeom prst="rect">
            <a:avLst/>
          </a:prstGeom>
          <a:noFill/>
        </p:spPr>
        <p:txBody>
          <a:bodyPr wrap="square" rtlCol="0">
            <a:spAutoFit/>
          </a:bodyPr>
          <a:lstStyle/>
          <a:p>
            <a:r>
              <a:rPr lang="en-US" dirty="0">
                <a:latin typeface="Century Gothic" panose="020B0502020202020204" pitchFamily="34" charset="0"/>
              </a:rPr>
              <a:t>Questioning is a key part of </a:t>
            </a:r>
            <a:r>
              <a:rPr lang="en-US" dirty="0" err="1">
                <a:latin typeface="Century Gothic" panose="020B0502020202020204" pitchFamily="34" charset="0"/>
              </a:rPr>
              <a:t>Maths</a:t>
            </a:r>
            <a:r>
              <a:rPr lang="en-US" dirty="0">
                <a:latin typeface="Century Gothic" panose="020B0502020202020204" pitchFamily="34" charset="0"/>
              </a:rPr>
              <a:t>. The teacher will ask key questions designed to prompt investigation and exploration</a:t>
            </a:r>
            <a:r>
              <a:rPr lang="en-US" dirty="0"/>
              <a:t>.</a:t>
            </a:r>
            <a:endParaRPr lang="en-GB" dirty="0"/>
          </a:p>
        </p:txBody>
      </p:sp>
      <p:sp>
        <p:nvSpPr>
          <p:cNvPr id="6" name="Rectangle: Rounded Corners 5">
            <a:extLst>
              <a:ext uri="{FF2B5EF4-FFF2-40B4-BE49-F238E27FC236}">
                <a16:creationId xmlns:a16="http://schemas.microsoft.com/office/drawing/2014/main" id="{7CDBF434-9206-450B-8E47-EC55C682DD57}"/>
              </a:ext>
            </a:extLst>
          </p:cNvPr>
          <p:cNvSpPr/>
          <p:nvPr/>
        </p:nvSpPr>
        <p:spPr>
          <a:xfrm>
            <a:off x="8165954" y="529182"/>
            <a:ext cx="1979651" cy="16072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Rounded Corners 15">
            <a:extLst>
              <a:ext uri="{FF2B5EF4-FFF2-40B4-BE49-F238E27FC236}">
                <a16:creationId xmlns:a16="http://schemas.microsoft.com/office/drawing/2014/main" id="{AD00B21D-C824-41B1-8488-82CEB3943AD2}"/>
              </a:ext>
            </a:extLst>
          </p:cNvPr>
          <p:cNvSpPr/>
          <p:nvPr/>
        </p:nvSpPr>
        <p:spPr>
          <a:xfrm>
            <a:off x="8165953" y="2507618"/>
            <a:ext cx="1979651" cy="16072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Rounded Corners 16">
            <a:extLst>
              <a:ext uri="{FF2B5EF4-FFF2-40B4-BE49-F238E27FC236}">
                <a16:creationId xmlns:a16="http://schemas.microsoft.com/office/drawing/2014/main" id="{E4DB8DE0-4E5F-4951-82D6-1C2FA58A1EA2}"/>
              </a:ext>
            </a:extLst>
          </p:cNvPr>
          <p:cNvSpPr/>
          <p:nvPr/>
        </p:nvSpPr>
        <p:spPr>
          <a:xfrm>
            <a:off x="8165953" y="4553803"/>
            <a:ext cx="1979651" cy="16072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4" name="Picture 23">
            <a:extLst>
              <a:ext uri="{FF2B5EF4-FFF2-40B4-BE49-F238E27FC236}">
                <a16:creationId xmlns:a16="http://schemas.microsoft.com/office/drawing/2014/main" id="{34F0ECE3-43E2-4D72-B14E-6E9B26DA7D00}"/>
              </a:ext>
            </a:extLst>
          </p:cNvPr>
          <p:cNvPicPr>
            <a:picLocks noChangeAspect="1"/>
          </p:cNvPicPr>
          <p:nvPr/>
        </p:nvPicPr>
        <p:blipFill>
          <a:blip r:embed="rId2"/>
          <a:stretch>
            <a:fillRect/>
          </a:stretch>
        </p:blipFill>
        <p:spPr>
          <a:xfrm>
            <a:off x="8513580" y="632535"/>
            <a:ext cx="1284395" cy="1432027"/>
          </a:xfrm>
          <a:prstGeom prst="rect">
            <a:avLst/>
          </a:prstGeom>
        </p:spPr>
      </p:pic>
      <p:pic>
        <p:nvPicPr>
          <p:cNvPr id="7" name="Picture 6">
            <a:extLst>
              <a:ext uri="{FF2B5EF4-FFF2-40B4-BE49-F238E27FC236}">
                <a16:creationId xmlns:a16="http://schemas.microsoft.com/office/drawing/2014/main" id="{A9A50742-A7DC-421C-9F94-28F455121AF4}"/>
              </a:ext>
            </a:extLst>
          </p:cNvPr>
          <p:cNvPicPr>
            <a:picLocks noChangeAspect="1"/>
          </p:cNvPicPr>
          <p:nvPr/>
        </p:nvPicPr>
        <p:blipFill>
          <a:blip r:embed="rId3"/>
          <a:stretch>
            <a:fillRect/>
          </a:stretch>
        </p:blipFill>
        <p:spPr>
          <a:xfrm>
            <a:off x="8310364" y="2697034"/>
            <a:ext cx="1677341" cy="1228387"/>
          </a:xfrm>
          <a:prstGeom prst="rect">
            <a:avLst/>
          </a:prstGeom>
        </p:spPr>
      </p:pic>
      <p:pic>
        <p:nvPicPr>
          <p:cNvPr id="19" name="Picture 18">
            <a:extLst>
              <a:ext uri="{FF2B5EF4-FFF2-40B4-BE49-F238E27FC236}">
                <a16:creationId xmlns:a16="http://schemas.microsoft.com/office/drawing/2014/main" id="{CCDD4346-392A-4B9F-9C2A-AF1A6DDA6C70}"/>
              </a:ext>
            </a:extLst>
          </p:cNvPr>
          <p:cNvPicPr>
            <a:picLocks noChangeAspect="1"/>
          </p:cNvPicPr>
          <p:nvPr/>
        </p:nvPicPr>
        <p:blipFill>
          <a:blip r:embed="rId4"/>
          <a:stretch>
            <a:fillRect/>
          </a:stretch>
        </p:blipFill>
        <p:spPr>
          <a:xfrm>
            <a:off x="8310364" y="4867252"/>
            <a:ext cx="1719911" cy="1060436"/>
          </a:xfrm>
          <a:prstGeom prst="rect">
            <a:avLst/>
          </a:prstGeom>
        </p:spPr>
      </p:pic>
      <p:pic>
        <p:nvPicPr>
          <p:cNvPr id="5" name="Picture 4" descr="A circle with different animals and text&#10;&#10;Description automatically generated">
            <a:extLst>
              <a:ext uri="{FF2B5EF4-FFF2-40B4-BE49-F238E27FC236}">
                <a16:creationId xmlns:a16="http://schemas.microsoft.com/office/drawing/2014/main" id="{E9D86197-45B4-A77D-6D4E-142FE6F57900}"/>
              </a:ext>
            </a:extLst>
          </p:cNvPr>
          <p:cNvPicPr>
            <a:picLocks noChangeAspect="1"/>
          </p:cNvPicPr>
          <p:nvPr/>
        </p:nvPicPr>
        <p:blipFill>
          <a:blip r:embed="rId5"/>
          <a:stretch>
            <a:fillRect/>
          </a:stretch>
        </p:blipFill>
        <p:spPr>
          <a:xfrm>
            <a:off x="1360211" y="816322"/>
            <a:ext cx="4535143" cy="4264577"/>
          </a:xfrm>
          <a:prstGeom prst="rect">
            <a:avLst/>
          </a:prstGeom>
        </p:spPr>
      </p:pic>
    </p:spTree>
    <p:extLst>
      <p:ext uri="{BB962C8B-B14F-4D97-AF65-F5344CB8AC3E}">
        <p14:creationId xmlns:p14="http://schemas.microsoft.com/office/powerpoint/2010/main" val="2884868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5AF4EC-5B55-42E8-A9E7-ACC36BDF6E37}"/>
              </a:ext>
            </a:extLst>
          </p:cNvPr>
          <p:cNvSpPr/>
          <p:nvPr/>
        </p:nvSpPr>
        <p:spPr>
          <a:xfrm>
            <a:off x="251927" y="289249"/>
            <a:ext cx="11616612" cy="62608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12632BA6-FF26-42B4-8471-0D9E149D3286}"/>
              </a:ext>
            </a:extLst>
          </p:cNvPr>
          <p:cNvSpPr txBox="1"/>
          <p:nvPr/>
        </p:nvSpPr>
        <p:spPr>
          <a:xfrm>
            <a:off x="323461" y="447869"/>
            <a:ext cx="11106539" cy="369332"/>
          </a:xfrm>
          <a:prstGeom prst="rect">
            <a:avLst/>
          </a:prstGeom>
          <a:noFill/>
        </p:spPr>
        <p:txBody>
          <a:bodyPr wrap="square" rtlCol="0">
            <a:spAutoFit/>
          </a:bodyPr>
          <a:lstStyle/>
          <a:p>
            <a:r>
              <a:rPr lang="en-US" b="1" u="sng" dirty="0">
                <a:latin typeface="Century Gothic" panose="020B0502020202020204" pitchFamily="34" charset="0"/>
              </a:rPr>
              <a:t>What do we do to help children achieve mastery?  </a:t>
            </a:r>
            <a:endParaRPr lang="en-GB" b="1" u="sng" dirty="0">
              <a:latin typeface="Century Gothic" panose="020B0502020202020204" pitchFamily="34" charset="0"/>
            </a:endParaRPr>
          </a:p>
        </p:txBody>
      </p:sp>
      <p:sp>
        <p:nvSpPr>
          <p:cNvPr id="3" name="TextBox 2">
            <a:extLst>
              <a:ext uri="{FF2B5EF4-FFF2-40B4-BE49-F238E27FC236}">
                <a16:creationId xmlns:a16="http://schemas.microsoft.com/office/drawing/2014/main" id="{7066D914-01DF-485E-91C2-44C4B7F80B3C}"/>
              </a:ext>
            </a:extLst>
          </p:cNvPr>
          <p:cNvSpPr txBox="1"/>
          <p:nvPr/>
        </p:nvSpPr>
        <p:spPr>
          <a:xfrm>
            <a:off x="817563" y="1070072"/>
            <a:ext cx="248786" cy="369332"/>
          </a:xfrm>
          <a:prstGeom prst="rect">
            <a:avLst/>
          </a:prstGeom>
          <a:noFill/>
        </p:spPr>
        <p:txBody>
          <a:bodyPr wrap="none" rtlCol="0">
            <a:spAutoFit/>
          </a:bodyPr>
          <a:lstStyle/>
          <a:p>
            <a:r>
              <a:rPr lang="en-US" dirty="0">
                <a:latin typeface="Century Gothic" panose="020B0502020202020204" pitchFamily="34" charset="0"/>
              </a:rPr>
              <a:t> </a:t>
            </a:r>
            <a:endParaRPr lang="en-GB" dirty="0">
              <a:latin typeface="Century Gothic" panose="020B0502020202020204" pitchFamily="34" charset="0"/>
            </a:endParaRPr>
          </a:p>
        </p:txBody>
      </p:sp>
      <p:sp>
        <p:nvSpPr>
          <p:cNvPr id="8" name="TextBox 7">
            <a:extLst>
              <a:ext uri="{FF2B5EF4-FFF2-40B4-BE49-F238E27FC236}">
                <a16:creationId xmlns:a16="http://schemas.microsoft.com/office/drawing/2014/main" id="{62F5E42F-54E1-4A06-836F-9CB082417688}"/>
              </a:ext>
            </a:extLst>
          </p:cNvPr>
          <p:cNvSpPr txBox="1"/>
          <p:nvPr/>
        </p:nvSpPr>
        <p:spPr>
          <a:xfrm>
            <a:off x="3925826" y="1070072"/>
            <a:ext cx="248786" cy="369332"/>
          </a:xfrm>
          <a:prstGeom prst="rect">
            <a:avLst/>
          </a:prstGeom>
          <a:noFill/>
        </p:spPr>
        <p:txBody>
          <a:bodyPr wrap="none" rtlCol="0">
            <a:spAutoFit/>
          </a:bodyPr>
          <a:lstStyle/>
          <a:p>
            <a:r>
              <a:rPr lang="en-US" dirty="0">
                <a:latin typeface="Century Gothic" panose="020B0502020202020204" pitchFamily="34" charset="0"/>
              </a:rPr>
              <a:t> </a:t>
            </a:r>
            <a:endParaRPr lang="en-GB" dirty="0">
              <a:latin typeface="Century Gothic" panose="020B0502020202020204" pitchFamily="34" charset="0"/>
            </a:endParaRPr>
          </a:p>
        </p:txBody>
      </p:sp>
      <p:sp>
        <p:nvSpPr>
          <p:cNvPr id="10" name="TextBox 9">
            <a:extLst>
              <a:ext uri="{FF2B5EF4-FFF2-40B4-BE49-F238E27FC236}">
                <a16:creationId xmlns:a16="http://schemas.microsoft.com/office/drawing/2014/main" id="{EB8852C3-E96A-43A8-8E36-A63E26932065}"/>
              </a:ext>
            </a:extLst>
          </p:cNvPr>
          <p:cNvSpPr txBox="1"/>
          <p:nvPr/>
        </p:nvSpPr>
        <p:spPr>
          <a:xfrm>
            <a:off x="8061578" y="2845797"/>
            <a:ext cx="248786" cy="369332"/>
          </a:xfrm>
          <a:prstGeom prst="rect">
            <a:avLst/>
          </a:prstGeom>
          <a:noFill/>
        </p:spPr>
        <p:txBody>
          <a:bodyPr wrap="none" rtlCol="0">
            <a:spAutoFit/>
          </a:bodyPr>
          <a:lstStyle/>
          <a:p>
            <a:r>
              <a:rPr lang="en-US" dirty="0">
                <a:latin typeface="Century Gothic" panose="020B0502020202020204" pitchFamily="34" charset="0"/>
              </a:rPr>
              <a:t> </a:t>
            </a:r>
            <a:endParaRPr lang="en-GB" dirty="0">
              <a:latin typeface="Century Gothic" panose="020B0502020202020204" pitchFamily="34" charset="0"/>
            </a:endParaRPr>
          </a:p>
        </p:txBody>
      </p:sp>
      <p:sp>
        <p:nvSpPr>
          <p:cNvPr id="11" name="TextBox 10">
            <a:extLst>
              <a:ext uri="{FF2B5EF4-FFF2-40B4-BE49-F238E27FC236}">
                <a16:creationId xmlns:a16="http://schemas.microsoft.com/office/drawing/2014/main" id="{C48EF440-2E07-40B4-90BE-736E311E5E45}"/>
              </a:ext>
            </a:extLst>
          </p:cNvPr>
          <p:cNvSpPr txBox="1"/>
          <p:nvPr/>
        </p:nvSpPr>
        <p:spPr>
          <a:xfrm>
            <a:off x="435384" y="946081"/>
            <a:ext cx="11351148" cy="1477328"/>
          </a:xfrm>
          <a:prstGeom prst="rect">
            <a:avLst/>
          </a:prstGeom>
          <a:noFill/>
        </p:spPr>
        <p:txBody>
          <a:bodyPr wrap="square" rtlCol="0">
            <a:spAutoFit/>
          </a:bodyPr>
          <a:lstStyle/>
          <a:p>
            <a:r>
              <a:rPr lang="en-US" dirty="0">
                <a:latin typeface="Century Gothic" panose="020B0502020202020204" pitchFamily="34" charset="0"/>
              </a:rPr>
              <a:t>We teach children how to use a variety of manipulatives. Once a child has mastered the key mathematical ideas using the manipulatives, they remain accessible. The children can then choose their preferred choice of learning, being concrete (manipulatives), pictorial or abstract, and return to use the manipulatives at any point in their exploration, should they feel that it will enhance their learning.  </a:t>
            </a:r>
            <a:endParaRPr lang="en-GB" dirty="0">
              <a:latin typeface="Century Gothic" panose="020B0502020202020204" pitchFamily="34" charset="0"/>
            </a:endParaRPr>
          </a:p>
        </p:txBody>
      </p:sp>
      <p:pic>
        <p:nvPicPr>
          <p:cNvPr id="12" name="Picture 11">
            <a:extLst>
              <a:ext uri="{FF2B5EF4-FFF2-40B4-BE49-F238E27FC236}">
                <a16:creationId xmlns:a16="http://schemas.microsoft.com/office/drawing/2014/main" id="{3C3F6505-C4B8-4F5F-8650-AE8F66EB71EB}"/>
              </a:ext>
            </a:extLst>
          </p:cNvPr>
          <p:cNvPicPr>
            <a:picLocks noChangeAspect="1"/>
          </p:cNvPicPr>
          <p:nvPr/>
        </p:nvPicPr>
        <p:blipFill>
          <a:blip r:embed="rId2"/>
          <a:stretch>
            <a:fillRect/>
          </a:stretch>
        </p:blipFill>
        <p:spPr>
          <a:xfrm>
            <a:off x="5197092" y="4759687"/>
            <a:ext cx="2534952" cy="1236562"/>
          </a:xfrm>
          <a:prstGeom prst="rect">
            <a:avLst/>
          </a:prstGeom>
        </p:spPr>
      </p:pic>
      <p:pic>
        <p:nvPicPr>
          <p:cNvPr id="13" name="Picture 12">
            <a:extLst>
              <a:ext uri="{FF2B5EF4-FFF2-40B4-BE49-F238E27FC236}">
                <a16:creationId xmlns:a16="http://schemas.microsoft.com/office/drawing/2014/main" id="{3A151E9A-F462-45D8-9F47-B165A1EC92E1}"/>
              </a:ext>
            </a:extLst>
          </p:cNvPr>
          <p:cNvPicPr>
            <a:picLocks noChangeAspect="1"/>
          </p:cNvPicPr>
          <p:nvPr/>
        </p:nvPicPr>
        <p:blipFill>
          <a:blip r:embed="rId3"/>
          <a:stretch>
            <a:fillRect/>
          </a:stretch>
        </p:blipFill>
        <p:spPr>
          <a:xfrm>
            <a:off x="8623112" y="4485105"/>
            <a:ext cx="1390650" cy="1352550"/>
          </a:xfrm>
          <a:prstGeom prst="rect">
            <a:avLst/>
          </a:prstGeom>
        </p:spPr>
      </p:pic>
      <p:pic>
        <p:nvPicPr>
          <p:cNvPr id="14" name="Picture 13">
            <a:extLst>
              <a:ext uri="{FF2B5EF4-FFF2-40B4-BE49-F238E27FC236}">
                <a16:creationId xmlns:a16="http://schemas.microsoft.com/office/drawing/2014/main" id="{199F894A-89F3-4B7D-A669-5DC8534B22B9}"/>
              </a:ext>
            </a:extLst>
          </p:cNvPr>
          <p:cNvPicPr>
            <a:picLocks noChangeAspect="1"/>
          </p:cNvPicPr>
          <p:nvPr/>
        </p:nvPicPr>
        <p:blipFill>
          <a:blip r:embed="rId4"/>
          <a:stretch>
            <a:fillRect/>
          </a:stretch>
        </p:blipFill>
        <p:spPr>
          <a:xfrm>
            <a:off x="9555005" y="2607004"/>
            <a:ext cx="1400175" cy="1333500"/>
          </a:xfrm>
          <a:prstGeom prst="rect">
            <a:avLst/>
          </a:prstGeom>
        </p:spPr>
      </p:pic>
      <p:pic>
        <p:nvPicPr>
          <p:cNvPr id="15" name="Picture 14">
            <a:extLst>
              <a:ext uri="{FF2B5EF4-FFF2-40B4-BE49-F238E27FC236}">
                <a16:creationId xmlns:a16="http://schemas.microsoft.com/office/drawing/2014/main" id="{2BBAEE83-05B8-4300-91E4-0D9532E84E19}"/>
              </a:ext>
            </a:extLst>
          </p:cNvPr>
          <p:cNvPicPr>
            <a:picLocks noChangeAspect="1"/>
          </p:cNvPicPr>
          <p:nvPr/>
        </p:nvPicPr>
        <p:blipFill>
          <a:blip r:embed="rId5"/>
          <a:stretch>
            <a:fillRect/>
          </a:stretch>
        </p:blipFill>
        <p:spPr>
          <a:xfrm>
            <a:off x="941956" y="2993337"/>
            <a:ext cx="1390650" cy="847725"/>
          </a:xfrm>
          <a:prstGeom prst="rect">
            <a:avLst/>
          </a:prstGeom>
        </p:spPr>
      </p:pic>
      <p:pic>
        <p:nvPicPr>
          <p:cNvPr id="16" name="Picture 15">
            <a:extLst>
              <a:ext uri="{FF2B5EF4-FFF2-40B4-BE49-F238E27FC236}">
                <a16:creationId xmlns:a16="http://schemas.microsoft.com/office/drawing/2014/main" id="{35DAC81E-7BC7-4F6E-874D-11F38D094530}"/>
              </a:ext>
            </a:extLst>
          </p:cNvPr>
          <p:cNvPicPr>
            <a:picLocks noChangeAspect="1"/>
          </p:cNvPicPr>
          <p:nvPr/>
        </p:nvPicPr>
        <p:blipFill>
          <a:blip r:embed="rId6"/>
          <a:stretch>
            <a:fillRect/>
          </a:stretch>
        </p:blipFill>
        <p:spPr>
          <a:xfrm>
            <a:off x="3749563" y="2609637"/>
            <a:ext cx="1606906" cy="1638726"/>
          </a:xfrm>
          <a:prstGeom prst="rect">
            <a:avLst/>
          </a:prstGeom>
        </p:spPr>
      </p:pic>
      <p:pic>
        <p:nvPicPr>
          <p:cNvPr id="17" name="Picture 16">
            <a:extLst>
              <a:ext uri="{FF2B5EF4-FFF2-40B4-BE49-F238E27FC236}">
                <a16:creationId xmlns:a16="http://schemas.microsoft.com/office/drawing/2014/main" id="{328B373D-8BA6-4D4A-B10B-6EB93F9BEB15}"/>
              </a:ext>
            </a:extLst>
          </p:cNvPr>
          <p:cNvPicPr>
            <a:picLocks noChangeAspect="1"/>
          </p:cNvPicPr>
          <p:nvPr/>
        </p:nvPicPr>
        <p:blipFill>
          <a:blip r:embed="rId7"/>
          <a:stretch>
            <a:fillRect/>
          </a:stretch>
        </p:blipFill>
        <p:spPr>
          <a:xfrm>
            <a:off x="2227916" y="4420639"/>
            <a:ext cx="1260993" cy="1380455"/>
          </a:xfrm>
          <a:prstGeom prst="rect">
            <a:avLst/>
          </a:prstGeom>
        </p:spPr>
      </p:pic>
      <p:pic>
        <p:nvPicPr>
          <p:cNvPr id="1026" name="Picture 2" descr="Image result for rekenrek">
            <a:extLst>
              <a:ext uri="{FF2B5EF4-FFF2-40B4-BE49-F238E27FC236}">
                <a16:creationId xmlns:a16="http://schemas.microsoft.com/office/drawing/2014/main" id="{FFBBF165-1F5E-4830-9F40-8D4C410C0E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6254" y="2255206"/>
            <a:ext cx="20574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429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5AF4EC-5B55-42E8-A9E7-ACC36BDF6E37}"/>
              </a:ext>
            </a:extLst>
          </p:cNvPr>
          <p:cNvSpPr/>
          <p:nvPr/>
        </p:nvSpPr>
        <p:spPr>
          <a:xfrm>
            <a:off x="251927" y="262616"/>
            <a:ext cx="11616612" cy="62608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12632BA6-FF26-42B4-8471-0D9E149D3286}"/>
              </a:ext>
            </a:extLst>
          </p:cNvPr>
          <p:cNvSpPr txBox="1"/>
          <p:nvPr/>
        </p:nvSpPr>
        <p:spPr>
          <a:xfrm>
            <a:off x="323461" y="447869"/>
            <a:ext cx="5784045" cy="369332"/>
          </a:xfrm>
          <a:prstGeom prst="rect">
            <a:avLst/>
          </a:prstGeom>
          <a:noFill/>
        </p:spPr>
        <p:txBody>
          <a:bodyPr wrap="square" rtlCol="0">
            <a:spAutoFit/>
          </a:bodyPr>
          <a:lstStyle/>
          <a:p>
            <a:r>
              <a:rPr lang="en-US" b="1" u="sng" dirty="0">
                <a:latin typeface="Century Gothic" panose="020B0502020202020204" pitchFamily="34" charset="0"/>
              </a:rPr>
              <a:t>What do we do to help children achieve mastery? </a:t>
            </a:r>
            <a:endParaRPr lang="en-GB" b="1" u="sng" dirty="0">
              <a:latin typeface="Century Gothic" panose="020B0502020202020204" pitchFamily="34" charset="0"/>
            </a:endParaRPr>
          </a:p>
        </p:txBody>
      </p:sp>
      <p:pic>
        <p:nvPicPr>
          <p:cNvPr id="5" name="Picture 2">
            <a:extLst>
              <a:ext uri="{FF2B5EF4-FFF2-40B4-BE49-F238E27FC236}">
                <a16:creationId xmlns:a16="http://schemas.microsoft.com/office/drawing/2014/main" id="{34EA2103-D79F-4B90-B7CC-16D9E9ED8D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48" t="7770" r="61302" b="8023"/>
          <a:stretch>
            <a:fillRect/>
          </a:stretch>
        </p:blipFill>
        <p:spPr>
          <a:xfrm>
            <a:off x="817563" y="1692275"/>
            <a:ext cx="2087562" cy="4378325"/>
          </a:xfrm>
          <a:prstGeom prst="rect">
            <a:avLst/>
          </a:prstGeom>
        </p:spPr>
      </p:pic>
      <p:pic>
        <p:nvPicPr>
          <p:cNvPr id="6" name="Picture 2">
            <a:extLst>
              <a:ext uri="{FF2B5EF4-FFF2-40B4-BE49-F238E27FC236}">
                <a16:creationId xmlns:a16="http://schemas.microsoft.com/office/drawing/2014/main" id="{8BB9A654-82D2-4E67-B2D7-B98F00E7BB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094" t="7770" r="15366" b="8023"/>
          <a:stretch>
            <a:fillRect/>
          </a:stretch>
        </p:blipFill>
        <p:spPr bwMode="auto">
          <a:xfrm>
            <a:off x="3433763" y="1692275"/>
            <a:ext cx="2112962" cy="43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5">
            <a:extLst>
              <a:ext uri="{FF2B5EF4-FFF2-40B4-BE49-F238E27FC236}">
                <a16:creationId xmlns:a16="http://schemas.microsoft.com/office/drawing/2014/main" id="{DFE07772-44B7-42FF-A6C7-CBB9D618D4FD}"/>
              </a:ext>
            </a:extLst>
          </p:cNvPr>
          <p:cNvSpPr txBox="1">
            <a:spLocks noChangeArrowheads="1"/>
          </p:cNvSpPr>
          <p:nvPr/>
        </p:nvSpPr>
        <p:spPr bwMode="auto">
          <a:xfrm>
            <a:off x="6380163" y="1692275"/>
            <a:ext cx="1604962"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a:spcBef>
                <a:spcPct val="0"/>
              </a:spcBef>
              <a:buClrTx/>
              <a:buSzTx/>
              <a:buFontTx/>
              <a:buNone/>
            </a:pPr>
            <a:r>
              <a:rPr lang="en-GB" altLang="en-US" sz="4000" b="1" dirty="0"/>
              <a:t>1</a:t>
            </a:r>
          </a:p>
          <a:p>
            <a:pPr algn="ctr">
              <a:spcBef>
                <a:spcPct val="0"/>
              </a:spcBef>
              <a:buClrTx/>
              <a:buSzTx/>
              <a:buFontTx/>
              <a:buNone/>
            </a:pPr>
            <a:endParaRPr lang="en-GB" altLang="en-US" sz="4000" b="1" dirty="0"/>
          </a:p>
          <a:p>
            <a:pPr algn="ctr">
              <a:spcBef>
                <a:spcPct val="0"/>
              </a:spcBef>
              <a:buClrTx/>
              <a:buSzTx/>
              <a:buFontTx/>
              <a:buNone/>
            </a:pPr>
            <a:r>
              <a:rPr lang="en-GB" altLang="en-US" sz="4000" b="1" dirty="0"/>
              <a:t>2</a:t>
            </a:r>
          </a:p>
          <a:p>
            <a:pPr algn="ctr">
              <a:spcBef>
                <a:spcPct val="0"/>
              </a:spcBef>
              <a:buClrTx/>
              <a:buSzTx/>
              <a:buFontTx/>
              <a:buNone/>
            </a:pPr>
            <a:endParaRPr lang="en-GB" altLang="en-US" sz="4000" b="1" dirty="0"/>
          </a:p>
          <a:p>
            <a:pPr algn="ctr">
              <a:spcBef>
                <a:spcPct val="0"/>
              </a:spcBef>
              <a:buClrTx/>
              <a:buSzTx/>
              <a:buFontTx/>
              <a:buNone/>
            </a:pPr>
            <a:r>
              <a:rPr lang="en-GB" altLang="en-US" sz="4000" b="1" dirty="0"/>
              <a:t>3</a:t>
            </a:r>
          </a:p>
          <a:p>
            <a:pPr algn="ctr">
              <a:spcBef>
                <a:spcPct val="0"/>
              </a:spcBef>
              <a:buClrTx/>
              <a:buSzTx/>
              <a:buFontTx/>
              <a:buNone/>
            </a:pPr>
            <a:endParaRPr lang="en-GB" altLang="en-US" sz="4000" b="1" dirty="0"/>
          </a:p>
          <a:p>
            <a:pPr algn="ctr">
              <a:spcBef>
                <a:spcPct val="0"/>
              </a:spcBef>
              <a:buClrTx/>
              <a:buSzTx/>
              <a:buFontTx/>
              <a:buNone/>
            </a:pPr>
            <a:r>
              <a:rPr lang="en-GB" altLang="en-US" sz="4000" b="1" dirty="0"/>
              <a:t>4</a:t>
            </a:r>
          </a:p>
        </p:txBody>
      </p:sp>
      <p:sp>
        <p:nvSpPr>
          <p:cNvPr id="3" name="TextBox 2">
            <a:extLst>
              <a:ext uri="{FF2B5EF4-FFF2-40B4-BE49-F238E27FC236}">
                <a16:creationId xmlns:a16="http://schemas.microsoft.com/office/drawing/2014/main" id="{7066D914-01DF-485E-91C2-44C4B7F80B3C}"/>
              </a:ext>
            </a:extLst>
          </p:cNvPr>
          <p:cNvSpPr txBox="1"/>
          <p:nvPr/>
        </p:nvSpPr>
        <p:spPr>
          <a:xfrm>
            <a:off x="817563" y="1070072"/>
            <a:ext cx="1441420" cy="538609"/>
          </a:xfrm>
          <a:prstGeom prst="rect">
            <a:avLst/>
          </a:prstGeom>
          <a:noFill/>
        </p:spPr>
        <p:txBody>
          <a:bodyPr wrap="none" rtlCol="0">
            <a:spAutoFit/>
          </a:bodyPr>
          <a:lstStyle/>
          <a:p>
            <a:pPr algn="ctr"/>
            <a:r>
              <a:rPr lang="en-US" dirty="0">
                <a:latin typeface="Century Gothic" panose="020B0502020202020204" pitchFamily="34" charset="0"/>
              </a:rPr>
              <a:t>Concrete</a:t>
            </a:r>
          </a:p>
          <a:p>
            <a:pPr algn="ctr"/>
            <a:r>
              <a:rPr lang="en-US" sz="1100" dirty="0">
                <a:latin typeface="Century Gothic" panose="020B0502020202020204" pitchFamily="34" charset="0"/>
              </a:rPr>
              <a:t>(Physical Objects) </a:t>
            </a:r>
            <a:endParaRPr lang="en-GB" sz="1100" dirty="0">
              <a:latin typeface="Century Gothic" panose="020B0502020202020204" pitchFamily="34" charset="0"/>
            </a:endParaRPr>
          </a:p>
        </p:txBody>
      </p:sp>
      <p:sp>
        <p:nvSpPr>
          <p:cNvPr id="8" name="TextBox 7">
            <a:extLst>
              <a:ext uri="{FF2B5EF4-FFF2-40B4-BE49-F238E27FC236}">
                <a16:creationId xmlns:a16="http://schemas.microsoft.com/office/drawing/2014/main" id="{62F5E42F-54E1-4A06-836F-9CB082417688}"/>
              </a:ext>
            </a:extLst>
          </p:cNvPr>
          <p:cNvSpPr txBox="1"/>
          <p:nvPr/>
        </p:nvSpPr>
        <p:spPr>
          <a:xfrm>
            <a:off x="3783213" y="1076131"/>
            <a:ext cx="1627369" cy="553998"/>
          </a:xfrm>
          <a:prstGeom prst="rect">
            <a:avLst/>
          </a:prstGeom>
          <a:noFill/>
        </p:spPr>
        <p:txBody>
          <a:bodyPr wrap="none" rtlCol="0">
            <a:spAutoFit/>
          </a:bodyPr>
          <a:lstStyle/>
          <a:p>
            <a:pPr algn="ctr"/>
            <a:r>
              <a:rPr lang="en-US" dirty="0">
                <a:latin typeface="Century Gothic" panose="020B0502020202020204" pitchFamily="34" charset="0"/>
              </a:rPr>
              <a:t>Pictorial</a:t>
            </a:r>
          </a:p>
          <a:p>
            <a:pPr algn="ctr"/>
            <a:r>
              <a:rPr lang="en-US" sz="1200" dirty="0">
                <a:latin typeface="Century Gothic" panose="020B0502020202020204" pitchFamily="34" charset="0"/>
              </a:rPr>
              <a:t>(Drawings/Models) </a:t>
            </a:r>
            <a:endParaRPr lang="en-GB" sz="1200" dirty="0">
              <a:latin typeface="Century Gothic" panose="020B0502020202020204" pitchFamily="34" charset="0"/>
            </a:endParaRPr>
          </a:p>
        </p:txBody>
      </p:sp>
      <p:sp>
        <p:nvSpPr>
          <p:cNvPr id="9" name="TextBox 8">
            <a:extLst>
              <a:ext uri="{FF2B5EF4-FFF2-40B4-BE49-F238E27FC236}">
                <a16:creationId xmlns:a16="http://schemas.microsoft.com/office/drawing/2014/main" id="{C9589ADB-3E6E-497F-AF3C-E3502A3063FB}"/>
              </a:ext>
            </a:extLst>
          </p:cNvPr>
          <p:cNvSpPr txBox="1"/>
          <p:nvPr/>
        </p:nvSpPr>
        <p:spPr>
          <a:xfrm>
            <a:off x="6615020" y="1070072"/>
            <a:ext cx="1370888" cy="553998"/>
          </a:xfrm>
          <a:prstGeom prst="rect">
            <a:avLst/>
          </a:prstGeom>
          <a:noFill/>
        </p:spPr>
        <p:txBody>
          <a:bodyPr wrap="none" rtlCol="0">
            <a:spAutoFit/>
          </a:bodyPr>
          <a:lstStyle/>
          <a:p>
            <a:pPr algn="ctr"/>
            <a:r>
              <a:rPr lang="en-US" dirty="0">
                <a:latin typeface="Century Gothic" panose="020B0502020202020204" pitchFamily="34" charset="0"/>
              </a:rPr>
              <a:t>Abstract</a:t>
            </a:r>
          </a:p>
          <a:p>
            <a:pPr algn="ctr"/>
            <a:r>
              <a:rPr lang="en-US" sz="1200" dirty="0">
                <a:latin typeface="Century Gothic" panose="020B0502020202020204" pitchFamily="34" charset="0"/>
              </a:rPr>
              <a:t>(Using numbers)</a:t>
            </a:r>
            <a:endParaRPr lang="en-GB" sz="1200" dirty="0">
              <a:latin typeface="Century Gothic" panose="020B0502020202020204" pitchFamily="34" charset="0"/>
            </a:endParaRPr>
          </a:p>
        </p:txBody>
      </p:sp>
      <p:sp>
        <p:nvSpPr>
          <p:cNvPr id="10" name="TextBox 9">
            <a:extLst>
              <a:ext uri="{FF2B5EF4-FFF2-40B4-BE49-F238E27FC236}">
                <a16:creationId xmlns:a16="http://schemas.microsoft.com/office/drawing/2014/main" id="{EB8852C3-E96A-43A8-8E36-A63E26932065}"/>
              </a:ext>
            </a:extLst>
          </p:cNvPr>
          <p:cNvSpPr txBox="1"/>
          <p:nvPr/>
        </p:nvSpPr>
        <p:spPr>
          <a:xfrm>
            <a:off x="7729655" y="2313137"/>
            <a:ext cx="3730508" cy="1477328"/>
          </a:xfrm>
          <a:prstGeom prst="rect">
            <a:avLst/>
          </a:prstGeom>
          <a:noFill/>
        </p:spPr>
        <p:txBody>
          <a:bodyPr wrap="none" rtlCol="0">
            <a:spAutoFit/>
          </a:bodyPr>
          <a:lstStyle/>
          <a:p>
            <a:r>
              <a:rPr lang="en-US" dirty="0">
                <a:latin typeface="Century Gothic" panose="020B0502020202020204" pitchFamily="34" charset="0"/>
              </a:rPr>
              <a:t>Concrete and pictorial </a:t>
            </a:r>
          </a:p>
          <a:p>
            <a:r>
              <a:rPr lang="en-US" dirty="0">
                <a:latin typeface="Century Gothic" panose="020B0502020202020204" pitchFamily="34" charset="0"/>
              </a:rPr>
              <a:t>representations support</a:t>
            </a:r>
          </a:p>
          <a:p>
            <a:r>
              <a:rPr lang="en-US" dirty="0">
                <a:latin typeface="Century Gothic" panose="020B0502020202020204" pitchFamily="34" charset="0"/>
              </a:rPr>
              <a:t>children to understand abstract</a:t>
            </a:r>
          </a:p>
          <a:p>
            <a:r>
              <a:rPr lang="en-US" dirty="0">
                <a:latin typeface="Century Gothic" panose="020B0502020202020204" pitchFamily="34" charset="0"/>
              </a:rPr>
              <a:t>concepts and deepen </a:t>
            </a:r>
          </a:p>
          <a:p>
            <a:r>
              <a:rPr lang="en-US" dirty="0">
                <a:latin typeface="Century Gothic" panose="020B0502020202020204" pitchFamily="34" charset="0"/>
              </a:rPr>
              <a:t>their knowledge. </a:t>
            </a:r>
            <a:endParaRPr lang="en-GB" dirty="0">
              <a:latin typeface="Century Gothic" panose="020B0502020202020204" pitchFamily="34" charset="0"/>
            </a:endParaRPr>
          </a:p>
        </p:txBody>
      </p:sp>
    </p:spTree>
    <p:extLst>
      <p:ext uri="{BB962C8B-B14F-4D97-AF65-F5344CB8AC3E}">
        <p14:creationId xmlns:p14="http://schemas.microsoft.com/office/powerpoint/2010/main" val="1032223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5AF4EC-5B55-42E8-A9E7-ACC36BDF6E37}"/>
              </a:ext>
            </a:extLst>
          </p:cNvPr>
          <p:cNvSpPr/>
          <p:nvPr/>
        </p:nvSpPr>
        <p:spPr>
          <a:xfrm>
            <a:off x="251927" y="289249"/>
            <a:ext cx="11616612" cy="62608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12632BA6-FF26-42B4-8471-0D9E149D3286}"/>
              </a:ext>
            </a:extLst>
          </p:cNvPr>
          <p:cNvSpPr txBox="1"/>
          <p:nvPr/>
        </p:nvSpPr>
        <p:spPr>
          <a:xfrm>
            <a:off x="323461" y="447869"/>
            <a:ext cx="11066589" cy="369332"/>
          </a:xfrm>
          <a:prstGeom prst="rect">
            <a:avLst/>
          </a:prstGeom>
          <a:noFill/>
        </p:spPr>
        <p:txBody>
          <a:bodyPr wrap="square" rtlCol="0">
            <a:spAutoFit/>
          </a:bodyPr>
          <a:lstStyle/>
          <a:p>
            <a:r>
              <a:rPr lang="en-US" b="1" u="sng" dirty="0">
                <a:latin typeface="Century Gothic" panose="020B0502020202020204" pitchFamily="34" charset="0"/>
              </a:rPr>
              <a:t>The starting point…. Number Fluency- Developing number sense</a:t>
            </a:r>
            <a:endParaRPr lang="en-GB" b="1" u="sng" dirty="0">
              <a:latin typeface="Century Gothic" panose="020B0502020202020204" pitchFamily="34" charset="0"/>
            </a:endParaRPr>
          </a:p>
        </p:txBody>
      </p:sp>
      <p:pic>
        <p:nvPicPr>
          <p:cNvPr id="6" name="Picture 5">
            <a:extLst>
              <a:ext uri="{FF2B5EF4-FFF2-40B4-BE49-F238E27FC236}">
                <a16:creationId xmlns:a16="http://schemas.microsoft.com/office/drawing/2014/main" id="{46EC29C7-3DF5-4CA1-BFD5-D4EABE0521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3300" y="447869"/>
            <a:ext cx="1285996" cy="1482895"/>
          </a:xfrm>
          <a:prstGeom prst="rect">
            <a:avLst/>
          </a:prstGeom>
        </p:spPr>
      </p:pic>
      <p:sp>
        <p:nvSpPr>
          <p:cNvPr id="7" name="Speech Bubble: Rectangle with Corners Rounded 6">
            <a:extLst>
              <a:ext uri="{FF2B5EF4-FFF2-40B4-BE49-F238E27FC236}">
                <a16:creationId xmlns:a16="http://schemas.microsoft.com/office/drawing/2014/main" id="{2A78E5F0-0D16-492D-B136-061577985791}"/>
              </a:ext>
            </a:extLst>
          </p:cNvPr>
          <p:cNvSpPr/>
          <p:nvPr/>
        </p:nvSpPr>
        <p:spPr>
          <a:xfrm>
            <a:off x="9312677" y="447869"/>
            <a:ext cx="2432481" cy="1296140"/>
          </a:xfrm>
          <a:prstGeom prst="wedgeRoundRectCallout">
            <a:avLst>
              <a:gd name="adj1" fmla="val -39446"/>
              <a:gd name="adj2" fmla="val 6934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So….. What is number sense and why is it so important</a:t>
            </a:r>
          </a:p>
        </p:txBody>
      </p:sp>
      <p:sp>
        <p:nvSpPr>
          <p:cNvPr id="9" name="TextBox 8">
            <a:extLst>
              <a:ext uri="{FF2B5EF4-FFF2-40B4-BE49-F238E27FC236}">
                <a16:creationId xmlns:a16="http://schemas.microsoft.com/office/drawing/2014/main" id="{C65DC577-3E52-4678-A142-38BAC7BBBD79}"/>
              </a:ext>
            </a:extLst>
          </p:cNvPr>
          <p:cNvSpPr txBox="1"/>
          <p:nvPr/>
        </p:nvSpPr>
        <p:spPr>
          <a:xfrm>
            <a:off x="446842" y="1052156"/>
            <a:ext cx="11298316" cy="5355312"/>
          </a:xfrm>
          <a:prstGeom prst="rect">
            <a:avLst/>
          </a:prstGeom>
          <a:noFill/>
        </p:spPr>
        <p:txBody>
          <a:bodyPr wrap="square" lIns="91440" tIns="45720" rIns="91440" bIns="45720" rtlCol="0" anchor="t">
            <a:spAutoFit/>
          </a:bodyPr>
          <a:lstStyle/>
          <a:p>
            <a:r>
              <a:rPr lang="en-GB" dirty="0">
                <a:latin typeface="Century Gothic" panose="020B0502020202020204" pitchFamily="34" charset="0"/>
              </a:rPr>
              <a:t>Number sense refers to a child’s fluidity and flexibility with numbers. </a:t>
            </a:r>
          </a:p>
          <a:p>
            <a:endParaRPr lang="en-GB" dirty="0">
              <a:latin typeface="Century Gothic" panose="020B0502020202020204" pitchFamily="34" charset="0"/>
            </a:endParaRPr>
          </a:p>
          <a:p>
            <a:r>
              <a:rPr lang="en-GB" dirty="0">
                <a:latin typeface="Century Gothic" panose="020B0502020202020204" pitchFamily="34" charset="0"/>
              </a:rPr>
              <a:t>It helps children understand what numbers mean, increasing </a:t>
            </a:r>
          </a:p>
          <a:p>
            <a:r>
              <a:rPr lang="en-GB" dirty="0">
                <a:latin typeface="Century Gothic" panose="020B0502020202020204" pitchFamily="34" charset="0"/>
              </a:rPr>
              <a:t>mental mathematics and giving children the tools to look at maths in the outside world and make comparisons. </a:t>
            </a:r>
          </a:p>
          <a:p>
            <a:endParaRPr lang="en-GB" dirty="0">
              <a:latin typeface="Century Gothic" panose="020B0502020202020204" pitchFamily="34" charset="0"/>
            </a:endParaRPr>
          </a:p>
          <a:p>
            <a:endParaRPr lang="en-GB" dirty="0">
              <a:latin typeface="Century Gothic" panose="020B0502020202020204" pitchFamily="34" charset="0"/>
            </a:endParaRPr>
          </a:p>
          <a:p>
            <a:endParaRPr lang="en-GB" dirty="0">
              <a:latin typeface="Century Gothic" panose="020B0502020202020204" pitchFamily="34" charset="0"/>
            </a:endParaRPr>
          </a:p>
          <a:p>
            <a:endParaRPr lang="en-GB" dirty="0">
              <a:latin typeface="Century Gothic" panose="020B0502020202020204" pitchFamily="34" charset="0"/>
            </a:endParaRPr>
          </a:p>
          <a:p>
            <a:endParaRPr lang="en-GB" dirty="0">
              <a:latin typeface="Century Gothic" panose="020B0502020202020204" pitchFamily="34" charset="0"/>
            </a:endParaRPr>
          </a:p>
          <a:p>
            <a:endParaRPr lang="en-GB" dirty="0">
              <a:latin typeface="Century Gothic" panose="020B0502020202020204" pitchFamily="34" charset="0"/>
            </a:endParaRPr>
          </a:p>
          <a:p>
            <a:endParaRPr lang="en-GB" dirty="0">
              <a:latin typeface="Century Gothic" panose="020B0502020202020204" pitchFamily="34" charset="0"/>
            </a:endParaRPr>
          </a:p>
          <a:p>
            <a:endParaRPr lang="en-GB" dirty="0">
              <a:latin typeface="Century Gothic" panose="020B0502020202020204" pitchFamily="34" charset="0"/>
            </a:endParaRPr>
          </a:p>
          <a:p>
            <a:r>
              <a:rPr lang="en-GB" dirty="0">
                <a:latin typeface="Century Gothic" panose="020B0502020202020204" pitchFamily="34" charset="0"/>
              </a:rPr>
              <a:t>Children develop a number sense gradually over time through exploring numbers, visualising them in a variety of contexts and relating them in ways that are not limited by formal written methods. </a:t>
            </a:r>
          </a:p>
          <a:p>
            <a:endParaRPr lang="en-GB" dirty="0">
              <a:latin typeface="Century Gothic" panose="020B0502020202020204" pitchFamily="34" charset="0"/>
            </a:endParaRPr>
          </a:p>
          <a:p>
            <a:r>
              <a:rPr lang="en-GB" dirty="0">
                <a:latin typeface="Century Gothic"/>
              </a:rPr>
              <a:t>Number sense is the main focus on the Early Years Curriculum however forms an essential part of fluency for all year groups. </a:t>
            </a:r>
          </a:p>
          <a:p>
            <a:endParaRPr lang="en-GB" dirty="0">
              <a:latin typeface="Century Gothic" panose="020B0502020202020204" pitchFamily="34" charset="0"/>
            </a:endParaRPr>
          </a:p>
        </p:txBody>
      </p:sp>
      <p:sp>
        <p:nvSpPr>
          <p:cNvPr id="10" name="Speech Bubble: Rectangle with Corners Rounded 9">
            <a:extLst>
              <a:ext uri="{FF2B5EF4-FFF2-40B4-BE49-F238E27FC236}">
                <a16:creationId xmlns:a16="http://schemas.microsoft.com/office/drawing/2014/main" id="{9313C9AA-DD4F-4906-844D-27809439F803}"/>
              </a:ext>
            </a:extLst>
          </p:cNvPr>
          <p:cNvSpPr/>
          <p:nvPr/>
        </p:nvSpPr>
        <p:spPr>
          <a:xfrm>
            <a:off x="539121" y="2710915"/>
            <a:ext cx="4898571" cy="1436170"/>
          </a:xfrm>
          <a:prstGeom prst="wedgeRoundRectCallout">
            <a:avLst>
              <a:gd name="adj1" fmla="val -51166"/>
              <a:gd name="adj2" fmla="val 7273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So … where does it all begin and how do we support and plan for progression in number sense here at school?</a:t>
            </a:r>
          </a:p>
        </p:txBody>
      </p:sp>
      <p:pic>
        <p:nvPicPr>
          <p:cNvPr id="11" name="Picture 2" descr="http://www.playgroundimagineering.co.uk/userfiles/image/Number-Snake.png">
            <a:extLst>
              <a:ext uri="{FF2B5EF4-FFF2-40B4-BE49-F238E27FC236}">
                <a16:creationId xmlns:a16="http://schemas.microsoft.com/office/drawing/2014/main" id="{043E7EBC-3FD4-4DC2-836B-E2FF26787AA0}"/>
              </a:ext>
            </a:extLst>
          </p:cNvPr>
          <p:cNvPicPr>
            <a:picLocks noChangeAspect="1" noChangeArrowheads="1"/>
          </p:cNvPicPr>
          <p:nvPr/>
        </p:nvPicPr>
        <p:blipFill>
          <a:blip r:embed="rId3" cstate="print"/>
          <a:srcRect t="62910"/>
          <a:stretch>
            <a:fillRect/>
          </a:stretch>
        </p:blipFill>
        <p:spPr bwMode="auto">
          <a:xfrm>
            <a:off x="6008425" y="2965560"/>
            <a:ext cx="5381625" cy="1363662"/>
          </a:xfrm>
          <a:prstGeom prst="rect">
            <a:avLst/>
          </a:prstGeom>
          <a:noFill/>
          <a:ln w="9525">
            <a:noFill/>
            <a:miter lim="800000"/>
            <a:headEnd/>
            <a:tailEnd/>
          </a:ln>
        </p:spPr>
      </p:pic>
    </p:spTree>
    <p:extLst>
      <p:ext uri="{BB962C8B-B14F-4D97-AF65-F5344CB8AC3E}">
        <p14:creationId xmlns:p14="http://schemas.microsoft.com/office/powerpoint/2010/main" val="4166156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5AF4EC-5B55-42E8-A9E7-ACC36BDF6E37}"/>
              </a:ext>
            </a:extLst>
          </p:cNvPr>
          <p:cNvSpPr/>
          <p:nvPr/>
        </p:nvSpPr>
        <p:spPr>
          <a:xfrm>
            <a:off x="251927" y="289249"/>
            <a:ext cx="11616612" cy="62608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a:t>
            </a:r>
            <a:endParaRPr lang="en-GB" dirty="0"/>
          </a:p>
        </p:txBody>
      </p:sp>
      <p:sp>
        <p:nvSpPr>
          <p:cNvPr id="2" name="TextBox 1">
            <a:extLst>
              <a:ext uri="{FF2B5EF4-FFF2-40B4-BE49-F238E27FC236}">
                <a16:creationId xmlns:a16="http://schemas.microsoft.com/office/drawing/2014/main" id="{6D8414D3-0237-4C44-B2A2-138F48EE8A55}"/>
              </a:ext>
            </a:extLst>
          </p:cNvPr>
          <p:cNvSpPr txBox="1"/>
          <p:nvPr/>
        </p:nvSpPr>
        <p:spPr>
          <a:xfrm>
            <a:off x="633854" y="618303"/>
            <a:ext cx="3269165" cy="646331"/>
          </a:xfrm>
          <a:prstGeom prst="rect">
            <a:avLst/>
          </a:prstGeom>
          <a:noFill/>
        </p:spPr>
        <p:txBody>
          <a:bodyPr wrap="none" rtlCol="0">
            <a:spAutoFit/>
          </a:bodyPr>
          <a:lstStyle/>
          <a:p>
            <a:r>
              <a:rPr lang="en-US" b="1" u="sng" dirty="0"/>
              <a:t>Same concept in different ways:</a:t>
            </a:r>
          </a:p>
          <a:p>
            <a:endParaRPr lang="en-GB" b="1" dirty="0"/>
          </a:p>
        </p:txBody>
      </p:sp>
      <p:pic>
        <p:nvPicPr>
          <p:cNvPr id="6" name="Picture 5">
            <a:extLst>
              <a:ext uri="{FF2B5EF4-FFF2-40B4-BE49-F238E27FC236}">
                <a16:creationId xmlns:a16="http://schemas.microsoft.com/office/drawing/2014/main" id="{C9E60A4E-35FE-4DE8-8009-484DE6EC60BB}"/>
              </a:ext>
            </a:extLst>
          </p:cNvPr>
          <p:cNvPicPr>
            <a:picLocks noChangeAspect="1"/>
          </p:cNvPicPr>
          <p:nvPr/>
        </p:nvPicPr>
        <p:blipFill>
          <a:blip r:embed="rId2"/>
          <a:stretch>
            <a:fillRect/>
          </a:stretch>
        </p:blipFill>
        <p:spPr>
          <a:xfrm>
            <a:off x="5434182" y="618303"/>
            <a:ext cx="5998129" cy="3358952"/>
          </a:xfrm>
          <a:prstGeom prst="rect">
            <a:avLst/>
          </a:prstGeom>
        </p:spPr>
      </p:pic>
      <p:pic>
        <p:nvPicPr>
          <p:cNvPr id="7" name="Picture 6">
            <a:extLst>
              <a:ext uri="{FF2B5EF4-FFF2-40B4-BE49-F238E27FC236}">
                <a16:creationId xmlns:a16="http://schemas.microsoft.com/office/drawing/2014/main" id="{DC3C843B-FBB0-4814-AF27-B4DA40D44D91}"/>
              </a:ext>
            </a:extLst>
          </p:cNvPr>
          <p:cNvPicPr>
            <a:picLocks noChangeAspect="1"/>
          </p:cNvPicPr>
          <p:nvPr/>
        </p:nvPicPr>
        <p:blipFill>
          <a:blip r:embed="rId3"/>
          <a:stretch>
            <a:fillRect/>
          </a:stretch>
        </p:blipFill>
        <p:spPr>
          <a:xfrm>
            <a:off x="323461" y="4182277"/>
            <a:ext cx="5991225" cy="2276475"/>
          </a:xfrm>
          <a:prstGeom prst="rect">
            <a:avLst/>
          </a:prstGeom>
        </p:spPr>
      </p:pic>
    </p:spTree>
    <p:extLst>
      <p:ext uri="{BB962C8B-B14F-4D97-AF65-F5344CB8AC3E}">
        <p14:creationId xmlns:p14="http://schemas.microsoft.com/office/powerpoint/2010/main" val="40564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5AF4EC-5B55-42E8-A9E7-ACC36BDF6E37}"/>
              </a:ext>
            </a:extLst>
          </p:cNvPr>
          <p:cNvSpPr/>
          <p:nvPr/>
        </p:nvSpPr>
        <p:spPr>
          <a:xfrm>
            <a:off x="287694" y="218228"/>
            <a:ext cx="11616612" cy="62608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97DE27EF-7B73-4056-A388-44DE7F0D12B3}"/>
              </a:ext>
            </a:extLst>
          </p:cNvPr>
          <p:cNvSpPr txBox="1"/>
          <p:nvPr/>
        </p:nvSpPr>
        <p:spPr>
          <a:xfrm>
            <a:off x="556440" y="378931"/>
            <a:ext cx="11053174" cy="5232202"/>
          </a:xfrm>
          <a:prstGeom prst="rect">
            <a:avLst/>
          </a:prstGeom>
          <a:noFill/>
        </p:spPr>
        <p:txBody>
          <a:bodyPr wrap="square" lIns="91440" tIns="45720" rIns="91440" bIns="45720" rtlCol="0" anchor="t">
            <a:spAutoFit/>
          </a:bodyPr>
          <a:lstStyle/>
          <a:p>
            <a:r>
              <a:rPr lang="en-GB" b="1" u="sng" dirty="0">
                <a:latin typeface="Century Gothic" panose="020B0502020202020204" pitchFamily="34" charset="0"/>
              </a:rPr>
              <a:t>How do we help develop Number sense?</a:t>
            </a:r>
          </a:p>
          <a:p>
            <a:endParaRPr lang="en-GB" dirty="0">
              <a:latin typeface="Century Gothic" panose="020B0502020202020204" pitchFamily="34" charset="0"/>
            </a:endParaRPr>
          </a:p>
          <a:p>
            <a:pPr algn="ctr"/>
            <a:r>
              <a:rPr lang="en-GB" sz="4000" b="1" dirty="0">
                <a:latin typeface="Century Gothic" panose="020B0502020202020204" pitchFamily="34" charset="0"/>
              </a:rPr>
              <a:t>Subitising </a:t>
            </a:r>
          </a:p>
          <a:p>
            <a:endParaRPr lang="en-GB" sz="1800" dirty="0">
              <a:latin typeface="Century Gothic" panose="020B0502020202020204" pitchFamily="34" charset="0"/>
            </a:endParaRPr>
          </a:p>
          <a:p>
            <a:r>
              <a:rPr lang="en-GB" sz="1800" dirty="0">
                <a:latin typeface="Century Gothic"/>
              </a:rPr>
              <a:t>Don’t count, say the amount</a:t>
            </a:r>
            <a:r>
              <a:rPr lang="en-GB" dirty="0">
                <a:latin typeface="Century Gothic"/>
              </a:rPr>
              <a:t>.</a:t>
            </a:r>
            <a:endParaRPr lang="en-GB" sz="1800" dirty="0">
              <a:latin typeface="Century Gothic" panose="020B0502020202020204" pitchFamily="34" charset="0"/>
            </a:endParaRPr>
          </a:p>
          <a:p>
            <a:endParaRPr lang="en-GB" sz="1800" dirty="0">
              <a:latin typeface="Century Gothic" panose="020B0502020202020204" pitchFamily="34" charset="0"/>
            </a:endParaRPr>
          </a:p>
          <a:p>
            <a:endParaRPr lang="en-GB" dirty="0">
              <a:latin typeface="Century Gothic" panose="020B0502020202020204" pitchFamily="34" charset="0"/>
            </a:endParaRPr>
          </a:p>
          <a:p>
            <a:r>
              <a:rPr lang="en-GB" sz="1800" dirty="0">
                <a:latin typeface="Century Gothic" panose="020B0502020202020204" pitchFamily="34" charset="0"/>
              </a:rPr>
              <a:t>Children need a variety of opportunities to see regular amounts of quantities and be encouraged to ‘say what they see.’</a:t>
            </a:r>
          </a:p>
          <a:p>
            <a:r>
              <a:rPr lang="en-GB" dirty="0">
                <a:latin typeface="Century Gothic" panose="020B0502020202020204" pitchFamily="34" charset="0"/>
              </a:rPr>
              <a:t>These regular amounts also need to be shown in irregular ways:</a:t>
            </a:r>
            <a:endParaRPr lang="en-GB" sz="1800" dirty="0">
              <a:latin typeface="Century Gothic" panose="020B0502020202020204" pitchFamily="34" charset="0"/>
            </a:endParaRPr>
          </a:p>
          <a:p>
            <a:endParaRPr lang="en-GB" sz="1800" dirty="0">
              <a:latin typeface="Century Gothic" panose="020B0502020202020204" pitchFamily="34" charset="0"/>
            </a:endParaRPr>
          </a:p>
          <a:p>
            <a:endParaRPr lang="en-US" sz="1800" dirty="0">
              <a:latin typeface="Century Gothic" panose="020B0502020202020204" pitchFamily="34" charset="0"/>
            </a:endParaRPr>
          </a:p>
          <a:p>
            <a:endParaRPr lang="en-US" dirty="0">
              <a:latin typeface="Century Gothic" panose="020B0502020202020204" pitchFamily="34" charset="0"/>
            </a:endParaRPr>
          </a:p>
          <a:p>
            <a:r>
              <a:rPr lang="en-US" dirty="0">
                <a:latin typeface="Century Gothic" panose="020B0502020202020204" pitchFamily="34" charset="0"/>
              </a:rPr>
              <a:t>* </a:t>
            </a:r>
            <a:r>
              <a:rPr lang="en-GB" dirty="0">
                <a:latin typeface="Century Gothic" panose="020B0502020202020204" pitchFamily="34" charset="0"/>
              </a:rPr>
              <a:t>conceptual subitising </a:t>
            </a:r>
          </a:p>
          <a:p>
            <a:r>
              <a:rPr lang="en-GB" sz="1200" dirty="0">
                <a:latin typeface="Century Gothic" panose="020B0502020202020204" pitchFamily="34" charset="0"/>
              </a:rPr>
              <a:t>(seeing smaller numbers)</a:t>
            </a:r>
          </a:p>
          <a:p>
            <a:endParaRPr lang="en-US" sz="1800" dirty="0">
              <a:latin typeface="Century Gothic" panose="020B0502020202020204" pitchFamily="34" charset="0"/>
            </a:endParaRPr>
          </a:p>
          <a:p>
            <a:r>
              <a:rPr lang="en-US" dirty="0">
                <a:latin typeface="Century Gothic" panose="020B0502020202020204" pitchFamily="34" charset="0"/>
              </a:rPr>
              <a:t>* </a:t>
            </a:r>
            <a:r>
              <a:rPr lang="en-GB" sz="1800" dirty="0">
                <a:latin typeface="Century Gothic" panose="020B0502020202020204" pitchFamily="34" charset="0"/>
              </a:rPr>
              <a:t>perceptual subiti</a:t>
            </a:r>
            <a:r>
              <a:rPr lang="en-GB" dirty="0">
                <a:latin typeface="Century Gothic" panose="020B0502020202020204" pitchFamily="34" charset="0"/>
              </a:rPr>
              <a:t>sing </a:t>
            </a:r>
          </a:p>
          <a:p>
            <a:r>
              <a:rPr lang="en-GB" sz="1200" dirty="0">
                <a:latin typeface="Century Gothic" panose="020B0502020202020204" pitchFamily="34" charset="0"/>
              </a:rPr>
              <a:t>(seeing numbers straight away)</a:t>
            </a:r>
          </a:p>
        </p:txBody>
      </p:sp>
      <p:pic>
        <p:nvPicPr>
          <p:cNvPr id="7" name="Picture 6">
            <a:extLst>
              <a:ext uri="{FF2B5EF4-FFF2-40B4-BE49-F238E27FC236}">
                <a16:creationId xmlns:a16="http://schemas.microsoft.com/office/drawing/2014/main" id="{219C92C0-2624-4991-85D3-0E896C29F37C}"/>
              </a:ext>
            </a:extLst>
          </p:cNvPr>
          <p:cNvPicPr>
            <a:picLocks noChangeAspect="1"/>
          </p:cNvPicPr>
          <p:nvPr/>
        </p:nvPicPr>
        <p:blipFill>
          <a:blip r:embed="rId2"/>
          <a:stretch>
            <a:fillRect/>
          </a:stretch>
        </p:blipFill>
        <p:spPr>
          <a:xfrm>
            <a:off x="7799614" y="3348648"/>
            <a:ext cx="3810000" cy="2695575"/>
          </a:xfrm>
          <a:prstGeom prst="rect">
            <a:avLst/>
          </a:prstGeom>
        </p:spPr>
      </p:pic>
      <p:pic>
        <p:nvPicPr>
          <p:cNvPr id="2" name="Picture 1">
            <a:extLst>
              <a:ext uri="{FF2B5EF4-FFF2-40B4-BE49-F238E27FC236}">
                <a16:creationId xmlns:a16="http://schemas.microsoft.com/office/drawing/2014/main" id="{A4AA6BFE-B611-4B69-8780-53E122D7436C}"/>
              </a:ext>
            </a:extLst>
          </p:cNvPr>
          <p:cNvPicPr>
            <a:picLocks noChangeAspect="1"/>
          </p:cNvPicPr>
          <p:nvPr/>
        </p:nvPicPr>
        <p:blipFill>
          <a:blip r:embed="rId3"/>
          <a:stretch>
            <a:fillRect/>
          </a:stretch>
        </p:blipFill>
        <p:spPr>
          <a:xfrm>
            <a:off x="3926049" y="4896673"/>
            <a:ext cx="2306972" cy="1227977"/>
          </a:xfrm>
          <a:prstGeom prst="rect">
            <a:avLst/>
          </a:prstGeom>
        </p:spPr>
      </p:pic>
    </p:spTree>
    <p:extLst>
      <p:ext uri="{BB962C8B-B14F-4D97-AF65-F5344CB8AC3E}">
        <p14:creationId xmlns:p14="http://schemas.microsoft.com/office/powerpoint/2010/main" val="20218460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4e1c653-47dc-42bc-b1fa-c01d171f1e5a" xsi:nil="true"/>
    <lcf76f155ced4ddcb4097134ff3c332f xmlns="ac2a3a4c-911d-4e8c-a75f-7671dec3628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497FABAC870BB468E2B98C907161C17" ma:contentTypeVersion="13" ma:contentTypeDescription="Create a new document." ma:contentTypeScope="" ma:versionID="e9ddadf4f783775495b8457844e5d49f">
  <xsd:schema xmlns:xsd="http://www.w3.org/2001/XMLSchema" xmlns:xs="http://www.w3.org/2001/XMLSchema" xmlns:p="http://schemas.microsoft.com/office/2006/metadata/properties" xmlns:ns2="ac2a3a4c-911d-4e8c-a75f-7671dec36287" xmlns:ns3="04e1c653-47dc-42bc-b1fa-c01d171f1e5a" targetNamespace="http://schemas.microsoft.com/office/2006/metadata/properties" ma:root="true" ma:fieldsID="31e8c3688d1882a98a57c4b04c6925a8" ns2:_="" ns3:_="">
    <xsd:import namespace="ac2a3a4c-911d-4e8c-a75f-7671dec36287"/>
    <xsd:import namespace="04e1c653-47dc-42bc-b1fa-c01d171f1e5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2a3a4c-911d-4e8c-a75f-7671dec36287"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ca3a86a1-ad49-4381-ac46-bbecd32f6037"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4e1c653-47dc-42bc-b1fa-c01d171f1e5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e38a50f6-7b3b-4139-ab75-0b946b1ae13f}" ma:internalName="TaxCatchAll" ma:showField="CatchAllData" ma:web="04e1c653-47dc-42bc-b1fa-c01d171f1e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E78315-0268-43D1-AF95-5AB9A86B0D54}">
  <ds:schemaRefs>
    <ds:schemaRef ds:uri="http://schemas.microsoft.com/office/2006/documentManagement/types"/>
    <ds:schemaRef ds:uri="http://purl.org/dc/terms/"/>
    <ds:schemaRef ds:uri="http://purl.org/dc/dcmitype/"/>
    <ds:schemaRef ds:uri="http://schemas.microsoft.com/office/infopath/2007/PartnerControls"/>
    <ds:schemaRef ds:uri="04e1c653-47dc-42bc-b1fa-c01d171f1e5a"/>
    <ds:schemaRef ds:uri="ac2a3a4c-911d-4e8c-a75f-7671dec36287"/>
    <ds:schemaRef ds:uri="http://www.w3.org/XML/1998/namespace"/>
    <ds:schemaRef ds:uri="http://schemas.openxmlformats.org/package/2006/metadata/core-propertie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3456928B-B5C0-4EBD-8460-7F6C992C879D}">
  <ds:schemaRefs>
    <ds:schemaRef ds:uri="http://schemas.microsoft.com/sharepoint/v3/contenttype/forms"/>
  </ds:schemaRefs>
</ds:datastoreItem>
</file>

<file path=customXml/itemProps3.xml><?xml version="1.0" encoding="utf-8"?>
<ds:datastoreItem xmlns:ds="http://schemas.openxmlformats.org/officeDocument/2006/customXml" ds:itemID="{6A2413AF-FA04-4F60-B78F-86BB734C67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2a3a4c-911d-4e8c-a75f-7671dec36287"/>
    <ds:schemaRef ds:uri="04e1c653-47dc-42bc-b1fa-c01d171f1e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10182</TotalTime>
  <Words>1519</Words>
  <Application>Microsoft Office PowerPoint</Application>
  <PresentationFormat>Widescreen</PresentationFormat>
  <Paragraphs>291</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 Reeve</dc:creator>
  <cp:lastModifiedBy>Tara Shaw</cp:lastModifiedBy>
  <cp:revision>147</cp:revision>
  <cp:lastPrinted>2023-11-02T09:02:46Z</cp:lastPrinted>
  <dcterms:created xsi:type="dcterms:W3CDTF">2021-06-22T07:21:57Z</dcterms:created>
  <dcterms:modified xsi:type="dcterms:W3CDTF">2024-11-07T15:19:02Z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0x0101009F4C06429D4DB848A7D71DB8C53A0DEE</vt:lpwstr>
  </property>
  <property fmtid="{D5CDD505-2E9C-101B-9397-08002B2CF9AE}" pid="3" name="MediaServiceImageTags">
    <vt:lpwstr/>
  </property>
</Properties>
</file>