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81" r:id="rId7"/>
    <p:sldId id="282" r:id="rId8"/>
    <p:sldId id="287" r:id="rId9"/>
    <p:sldId id="286" r:id="rId10"/>
    <p:sldId id="261" r:id="rId11"/>
    <p:sldId id="260" r:id="rId12"/>
    <p:sldId id="279" r:id="rId13"/>
    <p:sldId id="272" r:id="rId14"/>
    <p:sldId id="273" r:id="rId15"/>
    <p:sldId id="274" r:id="rId16"/>
    <p:sldId id="275" r:id="rId17"/>
    <p:sldId id="283" r:id="rId18"/>
    <p:sldId id="284" r:id="rId19"/>
    <p:sldId id="285" r:id="rId20"/>
    <p:sldId id="276" r:id="rId21"/>
    <p:sldId id="28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Shaw" userId="e3e124b3-1178-44be-973a-e0f431e88e36" providerId="ADAL" clId="{B81F1259-47E3-464C-B1B3-77C3FD6A491A}"/>
    <pc:docChg chg="undo custSel modSld">
      <pc:chgData name="Tara Shaw" userId="e3e124b3-1178-44be-973a-e0f431e88e36" providerId="ADAL" clId="{B81F1259-47E3-464C-B1B3-77C3FD6A491A}" dt="2024-11-10T17:59:08.102" v="16" actId="33524"/>
      <pc:docMkLst>
        <pc:docMk/>
      </pc:docMkLst>
      <pc:sldChg chg="modSp mod">
        <pc:chgData name="Tara Shaw" userId="e3e124b3-1178-44be-973a-e0f431e88e36" providerId="ADAL" clId="{B81F1259-47E3-464C-B1B3-77C3FD6A491A}" dt="2024-11-10T17:56:14.499" v="1" actId="20577"/>
        <pc:sldMkLst>
          <pc:docMk/>
          <pc:sldMk cId="799078093" sldId="256"/>
        </pc:sldMkLst>
        <pc:spChg chg="mod">
          <ac:chgData name="Tara Shaw" userId="e3e124b3-1178-44be-973a-e0f431e88e36" providerId="ADAL" clId="{B81F1259-47E3-464C-B1B3-77C3FD6A491A}" dt="2024-11-10T17:56:14.499" v="1" actId="20577"/>
          <ac:spMkLst>
            <pc:docMk/>
            <pc:sldMk cId="799078093" sldId="256"/>
            <ac:spMk id="5" creationId="{091AE0A5-8AAE-4F65-816E-2CCF3B152194}"/>
          </ac:spMkLst>
        </pc:spChg>
      </pc:sldChg>
      <pc:sldChg chg="modSp mod">
        <pc:chgData name="Tara Shaw" userId="e3e124b3-1178-44be-973a-e0f431e88e36" providerId="ADAL" clId="{B81F1259-47E3-464C-B1B3-77C3FD6A491A}" dt="2024-11-10T17:56:24.505" v="5" actId="20577"/>
        <pc:sldMkLst>
          <pc:docMk/>
          <pc:sldMk cId="1669511767" sldId="258"/>
        </pc:sldMkLst>
        <pc:spChg chg="mod">
          <ac:chgData name="Tara Shaw" userId="e3e124b3-1178-44be-973a-e0f431e88e36" providerId="ADAL" clId="{B81F1259-47E3-464C-B1B3-77C3FD6A491A}" dt="2024-11-10T17:56:24.505" v="5" actId="20577"/>
          <ac:spMkLst>
            <pc:docMk/>
            <pc:sldMk cId="1669511767" sldId="258"/>
            <ac:spMk id="2" creationId="{32D76811-3FD8-40FD-8F61-607B5C35C5FA}"/>
          </ac:spMkLst>
        </pc:spChg>
      </pc:sldChg>
      <pc:sldChg chg="modSp mod">
        <pc:chgData name="Tara Shaw" userId="e3e124b3-1178-44be-973a-e0f431e88e36" providerId="ADAL" clId="{B81F1259-47E3-464C-B1B3-77C3FD6A491A}" dt="2024-11-10T17:59:08.102" v="16" actId="33524"/>
        <pc:sldMkLst>
          <pc:docMk/>
          <pc:sldMk cId="501068390" sldId="285"/>
        </pc:sldMkLst>
        <pc:spChg chg="mod">
          <ac:chgData name="Tara Shaw" userId="e3e124b3-1178-44be-973a-e0f431e88e36" providerId="ADAL" clId="{B81F1259-47E3-464C-B1B3-77C3FD6A491A}" dt="2024-11-10T17:59:08.102" v="16" actId="33524"/>
          <ac:spMkLst>
            <pc:docMk/>
            <pc:sldMk cId="501068390" sldId="285"/>
            <ac:spMk id="3" creationId="{97DE27EF-7B73-4056-A388-44DE7F0D12B3}"/>
          </ac:spMkLst>
        </pc:spChg>
      </pc:sldChg>
      <pc:sldChg chg="modSp mod">
        <pc:chgData name="Tara Shaw" userId="e3e124b3-1178-44be-973a-e0f431e88e36" providerId="ADAL" clId="{B81F1259-47E3-464C-B1B3-77C3FD6A491A}" dt="2024-11-10T17:57:50.729" v="15" actId="20577"/>
        <pc:sldMkLst>
          <pc:docMk/>
          <pc:sldMk cId="2298255807" sldId="287"/>
        </pc:sldMkLst>
        <pc:spChg chg="mod">
          <ac:chgData name="Tara Shaw" userId="e3e124b3-1178-44be-973a-e0f431e88e36" providerId="ADAL" clId="{B81F1259-47E3-464C-B1B3-77C3FD6A491A}" dt="2024-11-10T17:57:50.729" v="15" actId="20577"/>
          <ac:spMkLst>
            <pc:docMk/>
            <pc:sldMk cId="2298255807" sldId="287"/>
            <ac:spMk id="2" creationId="{32D76811-3FD8-40FD-8F61-607B5C35C5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C2D4-3FFB-4BA9-A710-3AA6E59F65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DDFA6B-9EAE-4A1A-9CF3-D658B9884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B278D6-47C9-43CD-8A2B-44DE8712CFAC}"/>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E72140F6-7E48-4058-A8A4-B0FBB06EF4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30754E-1153-440F-95BA-B70B7879D4BD}"/>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332294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A6D8-9A51-4EE5-A0D1-BD4988A9C1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FF6A41-64C5-4791-B40E-D9B36DE2D2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F53A68-DE76-4374-ABBA-9F79BEE64CDC}"/>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E34B87FC-52E4-45DE-9BFC-4614B5131D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C1F888-4986-4D4F-A4A1-4728AB066839}"/>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173562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C416A-392B-4698-A015-D58B2F1B31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D1EBDD-A001-49D0-9AA4-29F2D56632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4F0A3-A4CB-443D-864E-00671C896295}"/>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5150EDAA-34EF-437A-96FE-0EE6EC44EE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CE9746-E603-4ED9-946B-75748A6E288E}"/>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207532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EF2D-740D-4E71-BF8E-9C46EA836A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E903CF-6CAC-4EA0-8738-46085EE471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12EE2-A2AB-4274-9710-3095D11D61CC}"/>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7490D418-D3B6-4F11-AA35-0290AE6DEB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AA72A2-9C97-4BB1-893E-4823E10FF1FC}"/>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19092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FA0-E9E3-4DCA-814B-FC62BE01F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A61F8F-6470-4EB1-BCD8-27AB344438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8B6EFC-0477-4FC9-A789-F19C2FC23890}"/>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9135F076-F79D-4C7D-B0F2-42561B00BA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00D908-4C99-4A60-9528-2DF3D74C77D9}"/>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40339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461B-63F1-4D8C-A399-8E91A6A1F6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4F14B6-155B-427A-B77D-3849B0088A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CA02F4-E288-4607-A1B4-8A25FDBA80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AF7265-0F51-4C12-96DC-BEFF1BBAF629}"/>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6" name="Footer Placeholder 5">
            <a:extLst>
              <a:ext uri="{FF2B5EF4-FFF2-40B4-BE49-F238E27FC236}">
                <a16:creationId xmlns:a16="http://schemas.microsoft.com/office/drawing/2014/main" id="{0773E8A8-1634-4D5C-8DEE-CC26F47096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56554C8-E619-40E4-A2F6-8F7EC00724AA}"/>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425445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853E-6C89-4D45-9B97-4F6BA973A4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AD451B-9DB0-46AD-BCC7-EFCD9B607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13A226-BFCD-4C67-81AE-DCAAE5BB41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62601E-F521-402C-9361-69F44DE1E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669B55-90B9-4B77-8E70-003EF26894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3458DD-8C53-47BE-AD71-348282B25824}"/>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8" name="Footer Placeholder 7">
            <a:extLst>
              <a:ext uri="{FF2B5EF4-FFF2-40B4-BE49-F238E27FC236}">
                <a16:creationId xmlns:a16="http://schemas.microsoft.com/office/drawing/2014/main" id="{6EC7A157-6672-4ED5-93A0-44615E06196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42003B3-BFF1-4694-8D25-402FAF3CA6B0}"/>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31011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DB9F-F70A-4A8B-97E4-AEBB5FCD6E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227280-9F3C-4876-A2E6-1E3E18CD8A39}"/>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4" name="Footer Placeholder 3">
            <a:extLst>
              <a:ext uri="{FF2B5EF4-FFF2-40B4-BE49-F238E27FC236}">
                <a16:creationId xmlns:a16="http://schemas.microsoft.com/office/drawing/2014/main" id="{336B90E9-4D15-4F29-B9CB-4D705801CFC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462DFD6-A7FC-4810-A918-7C06BCE9F0B9}"/>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387293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C07BB-46DE-42E3-BD24-731B42E4E915}"/>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3" name="Footer Placeholder 2">
            <a:extLst>
              <a:ext uri="{FF2B5EF4-FFF2-40B4-BE49-F238E27FC236}">
                <a16:creationId xmlns:a16="http://schemas.microsoft.com/office/drawing/2014/main" id="{0978FB46-B56B-405B-88DA-CA4A61C6FB9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09E9B8-1A0C-4214-BA13-CA409ABC03D1}"/>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322753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4E39-075A-492F-88BC-9D397E2EC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8EBAB-4463-4FC6-8442-91695CD24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6559A1-78F5-4BAD-9F5F-CB0C5CB18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4A25B-A668-4499-8FC4-265AE3276141}"/>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6" name="Footer Placeholder 5">
            <a:extLst>
              <a:ext uri="{FF2B5EF4-FFF2-40B4-BE49-F238E27FC236}">
                <a16:creationId xmlns:a16="http://schemas.microsoft.com/office/drawing/2014/main" id="{8E12854B-EA24-45CF-BBB8-F055E1B45A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84D17C-E185-470B-84B2-DDF38B28AD3B}"/>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11340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0C7B-969B-45FE-A920-BE3744598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C0A5DF-90C1-4E21-BCC4-6608C8B92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A3ED25F-7469-47DC-A41F-073D76C16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79B9DC-290E-41C0-A370-130ED6614572}"/>
              </a:ext>
            </a:extLst>
          </p:cNvPr>
          <p:cNvSpPr>
            <a:spLocks noGrp="1"/>
          </p:cNvSpPr>
          <p:nvPr>
            <p:ph type="dt" sz="half" idx="10"/>
          </p:nvPr>
        </p:nvSpPr>
        <p:spPr/>
        <p:txBody>
          <a:bodyPr/>
          <a:lstStyle/>
          <a:p>
            <a:fld id="{AE55CABC-BB6E-43D0-A484-63589FD104BA}" type="datetimeFigureOut">
              <a:rPr lang="en-GB" smtClean="0"/>
              <a:t>10/11/2024</a:t>
            </a:fld>
            <a:endParaRPr lang="en-GB" dirty="0"/>
          </a:p>
        </p:txBody>
      </p:sp>
      <p:sp>
        <p:nvSpPr>
          <p:cNvPr id="6" name="Footer Placeholder 5">
            <a:extLst>
              <a:ext uri="{FF2B5EF4-FFF2-40B4-BE49-F238E27FC236}">
                <a16:creationId xmlns:a16="http://schemas.microsoft.com/office/drawing/2014/main" id="{59449086-D694-4C69-AE4D-5C7765EBC1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405507-161C-4BFE-A4DF-2846790F25EB}"/>
              </a:ext>
            </a:extLst>
          </p:cNvPr>
          <p:cNvSpPr>
            <a:spLocks noGrp="1"/>
          </p:cNvSpPr>
          <p:nvPr>
            <p:ph type="sldNum" sz="quarter" idx="12"/>
          </p:nvPr>
        </p:nvSpPr>
        <p:spPr/>
        <p:txBody>
          <a:bodyPr/>
          <a:lstStyle/>
          <a:p>
            <a:fld id="{054C2208-2305-491F-B11B-D0E53280B3EA}" type="slidenum">
              <a:rPr lang="en-GB" smtClean="0"/>
              <a:t>‹#›</a:t>
            </a:fld>
            <a:endParaRPr lang="en-GB" dirty="0"/>
          </a:p>
        </p:txBody>
      </p:sp>
    </p:spTree>
    <p:extLst>
      <p:ext uri="{BB962C8B-B14F-4D97-AF65-F5344CB8AC3E}">
        <p14:creationId xmlns:p14="http://schemas.microsoft.com/office/powerpoint/2010/main" val="249118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A43F1-1C4A-4691-AD4B-96C7970BA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287139-8ECE-4C98-893A-20DD6B583D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E9A9F-1250-476E-AF69-856FC2F54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5CABC-BB6E-43D0-A484-63589FD104BA}" type="datetimeFigureOut">
              <a:rPr lang="en-GB" smtClean="0"/>
              <a:t>10/11/2024</a:t>
            </a:fld>
            <a:endParaRPr lang="en-GB" dirty="0"/>
          </a:p>
        </p:txBody>
      </p:sp>
      <p:sp>
        <p:nvSpPr>
          <p:cNvPr id="5" name="Footer Placeholder 4">
            <a:extLst>
              <a:ext uri="{FF2B5EF4-FFF2-40B4-BE49-F238E27FC236}">
                <a16:creationId xmlns:a16="http://schemas.microsoft.com/office/drawing/2014/main" id="{F7CF64B8-4F08-46A4-8B8F-A6C0522BD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2607F03-A22C-4CD2-B387-63447D20F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C2208-2305-491F-B11B-D0E53280B3EA}" type="slidenum">
              <a:rPr lang="en-GB" smtClean="0"/>
              <a:t>‹#›</a:t>
            </a:fld>
            <a:endParaRPr lang="en-GB" dirty="0"/>
          </a:p>
        </p:txBody>
      </p:sp>
    </p:spTree>
    <p:extLst>
      <p:ext uri="{BB962C8B-B14F-4D97-AF65-F5344CB8AC3E}">
        <p14:creationId xmlns:p14="http://schemas.microsoft.com/office/powerpoint/2010/main" val="369705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C23D25AC-0B7A-41C8-BD36-B19D099086F1}"/>
              </a:ext>
            </a:extLst>
          </p:cNvPr>
          <p:cNvPicPr>
            <a:picLocks noChangeAspect="1"/>
          </p:cNvPicPr>
          <p:nvPr/>
        </p:nvPicPr>
        <p:blipFill>
          <a:blip r:embed="rId2"/>
          <a:stretch>
            <a:fillRect/>
          </a:stretch>
        </p:blipFill>
        <p:spPr>
          <a:xfrm>
            <a:off x="520777" y="504131"/>
            <a:ext cx="11135604" cy="5912689"/>
          </a:xfrm>
          <a:prstGeom prst="rect">
            <a:avLst/>
          </a:prstGeom>
        </p:spPr>
      </p:pic>
      <p:sp>
        <p:nvSpPr>
          <p:cNvPr id="3" name="Rectangle: Rounded Corners 2">
            <a:extLst>
              <a:ext uri="{FF2B5EF4-FFF2-40B4-BE49-F238E27FC236}">
                <a16:creationId xmlns:a16="http://schemas.microsoft.com/office/drawing/2014/main" id="{C2037056-1880-4AD5-B58F-D74DC4128031}"/>
              </a:ext>
            </a:extLst>
          </p:cNvPr>
          <p:cNvSpPr/>
          <p:nvPr/>
        </p:nvSpPr>
        <p:spPr>
          <a:xfrm>
            <a:off x="535619" y="941032"/>
            <a:ext cx="11120762" cy="1473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latin typeface="Century Gothic" panose="020B0502020202020204" pitchFamily="34" charset="0"/>
              </a:rPr>
              <a:t>EYFS Maths Workshop </a:t>
            </a:r>
          </a:p>
        </p:txBody>
      </p:sp>
      <p:sp>
        <p:nvSpPr>
          <p:cNvPr id="5" name="Rectangle: Rounded Corners 4">
            <a:extLst>
              <a:ext uri="{FF2B5EF4-FFF2-40B4-BE49-F238E27FC236}">
                <a16:creationId xmlns:a16="http://schemas.microsoft.com/office/drawing/2014/main" id="{091AE0A5-8AAE-4F65-816E-2CCF3B152194}"/>
              </a:ext>
            </a:extLst>
          </p:cNvPr>
          <p:cNvSpPr/>
          <p:nvPr/>
        </p:nvSpPr>
        <p:spPr>
          <a:xfrm>
            <a:off x="2584881" y="4678531"/>
            <a:ext cx="7022237" cy="1003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The Horsell Village School</a:t>
            </a:r>
          </a:p>
          <a:p>
            <a:pPr algn="ctr"/>
            <a:r>
              <a:rPr lang="en-GB" sz="2400" dirty="0">
                <a:latin typeface="Century Gothic" panose="020B0502020202020204" pitchFamily="34" charset="0"/>
              </a:rPr>
              <a:t>November 2024</a:t>
            </a:r>
          </a:p>
        </p:txBody>
      </p:sp>
    </p:spTree>
    <p:extLst>
      <p:ext uri="{BB962C8B-B14F-4D97-AF65-F5344CB8AC3E}">
        <p14:creationId xmlns:p14="http://schemas.microsoft.com/office/powerpoint/2010/main" val="79907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4801314"/>
          </a:xfrm>
          <a:prstGeom prst="rect">
            <a:avLst/>
          </a:prstGeom>
          <a:noFill/>
        </p:spPr>
        <p:txBody>
          <a:bodyPr wrap="square" rtlCol="0">
            <a:spAutoFit/>
          </a:bodyPr>
          <a:lstStyle/>
          <a:p>
            <a:r>
              <a:rPr lang="en-GB" b="1" u="sng" dirty="0">
                <a:latin typeface="Century Gothic" panose="020B0502020202020204" pitchFamily="34" charset="0"/>
              </a:rPr>
              <a:t>How do we help develop Number sense?</a:t>
            </a:r>
          </a:p>
          <a:p>
            <a:endParaRPr lang="en-GB" dirty="0">
              <a:latin typeface="Century Gothic" panose="020B0502020202020204" pitchFamily="34" charset="0"/>
            </a:endParaRPr>
          </a:p>
          <a:p>
            <a:pPr algn="ctr"/>
            <a:r>
              <a:rPr lang="en-GB" sz="3200" b="1" dirty="0">
                <a:latin typeface="Century Gothic" panose="020B0502020202020204" pitchFamily="34" charset="0"/>
              </a:rPr>
              <a:t>Counting </a:t>
            </a:r>
          </a:p>
          <a:p>
            <a:endParaRPr lang="en-GB" sz="1400" dirty="0">
              <a:latin typeface="Century Gothic" panose="020B0502020202020204" pitchFamily="34" charset="0"/>
            </a:endParaRPr>
          </a:p>
          <a:p>
            <a:r>
              <a:rPr lang="en-GB" sz="1400" b="1" u="sng" dirty="0">
                <a:latin typeface="Century Gothic" panose="020B0502020202020204" pitchFamily="34" charset="0"/>
              </a:rPr>
              <a:t>3 rules of counting </a:t>
            </a:r>
          </a:p>
          <a:p>
            <a:r>
              <a:rPr lang="en-GB" sz="1400" dirty="0">
                <a:latin typeface="Century Gothic" panose="020B0502020202020204" pitchFamily="34" charset="0"/>
              </a:rPr>
              <a:t>1.Count everything once</a:t>
            </a:r>
          </a:p>
          <a:p>
            <a:r>
              <a:rPr lang="en-GB" sz="1400" dirty="0">
                <a:latin typeface="Century Gothic" panose="020B0502020202020204" pitchFamily="34" charset="0"/>
              </a:rPr>
              <a:t>2. Say the numbers in the right order</a:t>
            </a:r>
          </a:p>
          <a:p>
            <a:r>
              <a:rPr lang="en-GB" sz="1400" dirty="0">
                <a:latin typeface="Century Gothic" panose="020B0502020202020204" pitchFamily="34" charset="0"/>
              </a:rPr>
              <a:t>3. The last number you say is how many there are</a:t>
            </a:r>
          </a:p>
          <a:p>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b="1" u="sng" dirty="0">
                <a:latin typeface="Century Gothic" panose="020B0502020202020204" pitchFamily="34" charset="0"/>
              </a:rPr>
              <a:t>1:1 correspondence </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2" name="Picture 1">
            <a:extLst>
              <a:ext uri="{FF2B5EF4-FFF2-40B4-BE49-F238E27FC236}">
                <a16:creationId xmlns:a16="http://schemas.microsoft.com/office/drawing/2014/main" id="{0E286220-A147-40DE-9ECB-3272A7DACE17}"/>
              </a:ext>
            </a:extLst>
          </p:cNvPr>
          <p:cNvPicPr>
            <a:picLocks noChangeAspect="1"/>
          </p:cNvPicPr>
          <p:nvPr/>
        </p:nvPicPr>
        <p:blipFill>
          <a:blip r:embed="rId2"/>
          <a:stretch>
            <a:fillRect/>
          </a:stretch>
        </p:blipFill>
        <p:spPr>
          <a:xfrm>
            <a:off x="1720505" y="4353476"/>
            <a:ext cx="3255793" cy="1287847"/>
          </a:xfrm>
          <a:prstGeom prst="rect">
            <a:avLst/>
          </a:prstGeom>
        </p:spPr>
      </p:pic>
      <p:sp>
        <p:nvSpPr>
          <p:cNvPr id="5" name="Oval 4">
            <a:extLst>
              <a:ext uri="{FF2B5EF4-FFF2-40B4-BE49-F238E27FC236}">
                <a16:creationId xmlns:a16="http://schemas.microsoft.com/office/drawing/2014/main" id="{52D8F48F-3014-4863-9ACE-F6FE3EB48FF3}"/>
              </a:ext>
            </a:extLst>
          </p:cNvPr>
          <p:cNvSpPr/>
          <p:nvPr/>
        </p:nvSpPr>
        <p:spPr>
          <a:xfrm>
            <a:off x="6631618" y="2809790"/>
            <a:ext cx="550417" cy="5370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F7FA3A6A-91E0-4566-B8AB-031ECCA87D23}"/>
              </a:ext>
            </a:extLst>
          </p:cNvPr>
          <p:cNvSpPr/>
          <p:nvPr/>
        </p:nvSpPr>
        <p:spPr>
          <a:xfrm>
            <a:off x="7450781" y="2809790"/>
            <a:ext cx="550417" cy="5370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E38543B-1F94-4C46-ABA2-FE95D4382E73}"/>
              </a:ext>
            </a:extLst>
          </p:cNvPr>
          <p:cNvSpPr/>
          <p:nvPr/>
        </p:nvSpPr>
        <p:spPr>
          <a:xfrm>
            <a:off x="8269944" y="2809790"/>
            <a:ext cx="550417" cy="5370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63418D4-C201-4579-B8C0-C5EFC566A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681" y="3429000"/>
            <a:ext cx="390290" cy="607381"/>
          </a:xfrm>
          <a:prstGeom prst="rect">
            <a:avLst/>
          </a:prstGeom>
        </p:spPr>
      </p:pic>
      <p:pic>
        <p:nvPicPr>
          <p:cNvPr id="11" name="Picture 10">
            <a:extLst>
              <a:ext uri="{FF2B5EF4-FFF2-40B4-BE49-F238E27FC236}">
                <a16:creationId xmlns:a16="http://schemas.microsoft.com/office/drawing/2014/main" id="{B21ECE1C-B80F-48F0-B81F-DB3C1C3F0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944" y="4700943"/>
            <a:ext cx="1905000" cy="1128713"/>
          </a:xfrm>
          <a:prstGeom prst="rect">
            <a:avLst/>
          </a:prstGeom>
        </p:spPr>
      </p:pic>
      <p:pic>
        <p:nvPicPr>
          <p:cNvPr id="13" name="Picture 12">
            <a:extLst>
              <a:ext uri="{FF2B5EF4-FFF2-40B4-BE49-F238E27FC236}">
                <a16:creationId xmlns:a16="http://schemas.microsoft.com/office/drawing/2014/main" id="{155F8A3A-A6C1-47C2-A048-5A972588B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8398" y="604969"/>
            <a:ext cx="2503503" cy="1198343"/>
          </a:xfrm>
          <a:prstGeom prst="rect">
            <a:avLst/>
          </a:prstGeom>
        </p:spPr>
      </p:pic>
    </p:spTree>
    <p:extLst>
      <p:ext uri="{BB962C8B-B14F-4D97-AF65-F5344CB8AC3E}">
        <p14:creationId xmlns:p14="http://schemas.microsoft.com/office/powerpoint/2010/main" val="139651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4585871"/>
          </a:xfrm>
          <a:prstGeom prst="rect">
            <a:avLst/>
          </a:prstGeom>
          <a:noFill/>
        </p:spPr>
        <p:txBody>
          <a:bodyPr wrap="square" rtlCol="0">
            <a:spAutoFit/>
          </a:bodyPr>
          <a:lstStyle/>
          <a:p>
            <a:r>
              <a:rPr lang="en-GB" b="1" u="sng" dirty="0">
                <a:latin typeface="Century Gothic" panose="020B0502020202020204" pitchFamily="34" charset="0"/>
              </a:rPr>
              <a:t>How do we help develop Number sense?</a:t>
            </a:r>
          </a:p>
          <a:p>
            <a:endParaRPr lang="en-GB" dirty="0">
              <a:latin typeface="Century Gothic" panose="020B0502020202020204" pitchFamily="34" charset="0"/>
            </a:endParaRPr>
          </a:p>
          <a:p>
            <a:pPr algn="ctr"/>
            <a:r>
              <a:rPr lang="en-GB" sz="3200" b="1" dirty="0">
                <a:latin typeface="Century Gothic" panose="020B0502020202020204" pitchFamily="34" charset="0"/>
              </a:rPr>
              <a:t>Cardinality </a:t>
            </a:r>
          </a:p>
          <a:p>
            <a:pPr algn="ctr"/>
            <a:endParaRPr lang="en-GB" b="1" dirty="0">
              <a:latin typeface="Century Gothic" panose="020B0502020202020204" pitchFamily="34" charset="0"/>
            </a:endParaRPr>
          </a:p>
          <a:p>
            <a:r>
              <a:rPr lang="en-GB" sz="1400" dirty="0">
                <a:latin typeface="Century Gothic" panose="020B0502020202020204" pitchFamily="34" charset="0"/>
              </a:rPr>
              <a:t>Cardinality means the quantity or total number of items in a set. </a:t>
            </a:r>
          </a:p>
          <a:p>
            <a:endParaRPr lang="en-GB" sz="1400" dirty="0">
              <a:latin typeface="Century Gothic" panose="020B0502020202020204" pitchFamily="34" charset="0"/>
            </a:endParaRPr>
          </a:p>
          <a:p>
            <a:r>
              <a:rPr lang="en-GB" sz="1400" dirty="0">
                <a:latin typeface="Century Gothic" panose="020B0502020202020204" pitchFamily="34" charset="0"/>
              </a:rPr>
              <a:t>This can be determined by subitising or counting. </a:t>
            </a:r>
          </a:p>
          <a:p>
            <a:r>
              <a:rPr lang="en-GB" sz="1400" dirty="0">
                <a:latin typeface="Century Gothic" panose="020B0502020202020204" pitchFamily="34" charset="0"/>
              </a:rPr>
              <a:t>While subitising allows children to perceive the cardinality of small sets, counting requires them to understand that the last number in the counting sequence represents the quantity of the set. We refer to this as…. </a:t>
            </a:r>
          </a:p>
          <a:p>
            <a:endParaRPr lang="en-GB" sz="1400" dirty="0">
              <a:latin typeface="Century Gothic" panose="020B0502020202020204" pitchFamily="34" charset="0"/>
            </a:endParaRPr>
          </a:p>
          <a:p>
            <a:pPr algn="ctr"/>
            <a:r>
              <a:rPr lang="en-GB" sz="2400" b="1" dirty="0">
                <a:solidFill>
                  <a:srgbClr val="00B0F0"/>
                </a:solidFill>
                <a:latin typeface="Century Gothic" panose="020B0502020202020204" pitchFamily="34" charset="0"/>
              </a:rPr>
              <a:t>‘The 5-ness of 5’</a:t>
            </a:r>
          </a:p>
          <a:p>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dirty="0">
                <a:latin typeface="Century Gothic" panose="020B0502020202020204" pitchFamily="34" charset="0"/>
              </a:rPr>
              <a:t> </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895C19E8-0318-4175-AA51-11E7F8686325}"/>
              </a:ext>
            </a:extLst>
          </p:cNvPr>
          <p:cNvGraphicFramePr>
            <a:graphicFrameLocks noGrp="1"/>
          </p:cNvGraphicFramePr>
          <p:nvPr>
            <p:extLst>
              <p:ext uri="{D42A27DB-BD31-4B8C-83A1-F6EECF244321}">
                <p14:modId xmlns:p14="http://schemas.microsoft.com/office/powerpoint/2010/main" val="2048785790"/>
              </p:ext>
            </p:extLst>
          </p:nvPr>
        </p:nvGraphicFramePr>
        <p:xfrm>
          <a:off x="582386" y="3837214"/>
          <a:ext cx="11027229" cy="2292532"/>
        </p:xfrm>
        <a:graphic>
          <a:graphicData uri="http://schemas.openxmlformats.org/drawingml/2006/table">
            <a:tbl>
              <a:tblPr firstRow="1" bandRow="1">
                <a:tableStyleId>{5940675A-B579-460E-94D1-54222C63F5DA}</a:tableStyleId>
              </a:tblPr>
              <a:tblGrid>
                <a:gridCol w="3675743">
                  <a:extLst>
                    <a:ext uri="{9D8B030D-6E8A-4147-A177-3AD203B41FA5}">
                      <a16:colId xmlns:a16="http://schemas.microsoft.com/office/drawing/2014/main" val="4145483148"/>
                    </a:ext>
                  </a:extLst>
                </a:gridCol>
                <a:gridCol w="3675743">
                  <a:extLst>
                    <a:ext uri="{9D8B030D-6E8A-4147-A177-3AD203B41FA5}">
                      <a16:colId xmlns:a16="http://schemas.microsoft.com/office/drawing/2014/main" val="1596112324"/>
                    </a:ext>
                  </a:extLst>
                </a:gridCol>
                <a:gridCol w="3675743">
                  <a:extLst>
                    <a:ext uri="{9D8B030D-6E8A-4147-A177-3AD203B41FA5}">
                      <a16:colId xmlns:a16="http://schemas.microsoft.com/office/drawing/2014/main" val="632581377"/>
                    </a:ext>
                  </a:extLst>
                </a:gridCol>
              </a:tblGrid>
              <a:tr h="555172">
                <a:tc>
                  <a:txBody>
                    <a:bodyPr/>
                    <a:lstStyle/>
                    <a:p>
                      <a:pPr algn="ctr"/>
                      <a:r>
                        <a:rPr lang="en-GB" dirty="0"/>
                        <a:t>Familiar dot patterns</a:t>
                      </a:r>
                    </a:p>
                  </a:txBody>
                  <a:tcPr/>
                </a:tc>
                <a:tc>
                  <a:txBody>
                    <a:bodyPr/>
                    <a:lstStyle/>
                    <a:p>
                      <a:pPr algn="ctr"/>
                      <a:r>
                        <a:rPr lang="en-GB" dirty="0"/>
                        <a:t>Structured dot patterns</a:t>
                      </a:r>
                    </a:p>
                  </a:txBody>
                  <a:tcPr/>
                </a:tc>
                <a:tc>
                  <a:txBody>
                    <a:bodyPr/>
                    <a:lstStyle/>
                    <a:p>
                      <a:pPr algn="ctr"/>
                      <a:r>
                        <a:rPr lang="en-GB" dirty="0"/>
                        <a:t>Unstructured dot patterns</a:t>
                      </a:r>
                    </a:p>
                  </a:txBody>
                  <a:tcPr/>
                </a:tc>
                <a:extLst>
                  <a:ext uri="{0D108BD9-81ED-4DB2-BD59-A6C34878D82A}">
                    <a16:rowId xmlns:a16="http://schemas.microsoft.com/office/drawing/2014/main" val="712600849"/>
                  </a:ext>
                </a:extLst>
              </a:tr>
              <a:tr h="1182755">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51592125"/>
                  </a:ext>
                </a:extLst>
              </a:tr>
            </a:tbl>
          </a:graphicData>
        </a:graphic>
      </p:graphicFrame>
      <p:pic>
        <p:nvPicPr>
          <p:cNvPr id="10" name="Picture 9">
            <a:extLst>
              <a:ext uri="{FF2B5EF4-FFF2-40B4-BE49-F238E27FC236}">
                <a16:creationId xmlns:a16="http://schemas.microsoft.com/office/drawing/2014/main" id="{4F9128F1-9637-484D-AD50-48788635F85E}"/>
              </a:ext>
            </a:extLst>
          </p:cNvPr>
          <p:cNvPicPr>
            <a:picLocks noChangeAspect="1"/>
          </p:cNvPicPr>
          <p:nvPr/>
        </p:nvPicPr>
        <p:blipFill>
          <a:blip r:embed="rId2"/>
          <a:stretch>
            <a:fillRect/>
          </a:stretch>
        </p:blipFill>
        <p:spPr>
          <a:xfrm>
            <a:off x="1493383" y="4463378"/>
            <a:ext cx="1628775" cy="1590675"/>
          </a:xfrm>
          <a:prstGeom prst="rect">
            <a:avLst/>
          </a:prstGeom>
        </p:spPr>
      </p:pic>
      <p:pic>
        <p:nvPicPr>
          <p:cNvPr id="12" name="Picture 11">
            <a:extLst>
              <a:ext uri="{FF2B5EF4-FFF2-40B4-BE49-F238E27FC236}">
                <a16:creationId xmlns:a16="http://schemas.microsoft.com/office/drawing/2014/main" id="{79BE34C8-D397-4649-A374-4DBBB84C8900}"/>
              </a:ext>
            </a:extLst>
          </p:cNvPr>
          <p:cNvPicPr>
            <a:picLocks noChangeAspect="1"/>
          </p:cNvPicPr>
          <p:nvPr/>
        </p:nvPicPr>
        <p:blipFill>
          <a:blip r:embed="rId3"/>
          <a:stretch>
            <a:fillRect/>
          </a:stretch>
        </p:blipFill>
        <p:spPr>
          <a:xfrm>
            <a:off x="5016227" y="4520310"/>
            <a:ext cx="2133600" cy="1333500"/>
          </a:xfrm>
          <a:prstGeom prst="rect">
            <a:avLst/>
          </a:prstGeom>
        </p:spPr>
      </p:pic>
      <p:pic>
        <p:nvPicPr>
          <p:cNvPr id="14" name="Picture 13">
            <a:extLst>
              <a:ext uri="{FF2B5EF4-FFF2-40B4-BE49-F238E27FC236}">
                <a16:creationId xmlns:a16="http://schemas.microsoft.com/office/drawing/2014/main" id="{535EE537-0FD2-47BA-8FC1-FEB70FF43BA5}"/>
              </a:ext>
            </a:extLst>
          </p:cNvPr>
          <p:cNvPicPr>
            <a:picLocks noChangeAspect="1"/>
          </p:cNvPicPr>
          <p:nvPr/>
        </p:nvPicPr>
        <p:blipFill>
          <a:blip r:embed="rId4"/>
          <a:stretch>
            <a:fillRect/>
          </a:stretch>
        </p:blipFill>
        <p:spPr>
          <a:xfrm>
            <a:off x="8794102" y="4558627"/>
            <a:ext cx="2171700" cy="1400175"/>
          </a:xfrm>
          <a:prstGeom prst="rect">
            <a:avLst/>
          </a:prstGeom>
        </p:spPr>
      </p:pic>
    </p:spTree>
    <p:extLst>
      <p:ext uri="{BB962C8B-B14F-4D97-AF65-F5344CB8AC3E}">
        <p14:creationId xmlns:p14="http://schemas.microsoft.com/office/powerpoint/2010/main" val="286163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1 is a part and 4 is a part </a:t>
            </a: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6555641"/>
          </a:xfrm>
          <a:prstGeom prst="rect">
            <a:avLst/>
          </a:prstGeom>
          <a:noFill/>
        </p:spPr>
        <p:txBody>
          <a:bodyPr wrap="square" rtlCol="0">
            <a:spAutoFit/>
          </a:bodyPr>
          <a:lstStyle/>
          <a:p>
            <a:r>
              <a:rPr lang="en-GB" b="1" u="sng" dirty="0">
                <a:latin typeface="Century Gothic" panose="020B0502020202020204" pitchFamily="34" charset="0"/>
              </a:rPr>
              <a:t>How do we help develop Number sense?</a:t>
            </a:r>
          </a:p>
          <a:p>
            <a:endParaRPr lang="en-GB" dirty="0">
              <a:latin typeface="Century Gothic" panose="020B0502020202020204" pitchFamily="34" charset="0"/>
            </a:endParaRPr>
          </a:p>
          <a:p>
            <a:pPr algn="ctr"/>
            <a:r>
              <a:rPr lang="en-GB" sz="3200" b="1" u="sng" dirty="0">
                <a:latin typeface="Century Gothic" panose="020B0502020202020204" pitchFamily="34" charset="0"/>
              </a:rPr>
              <a:t>Composition </a:t>
            </a:r>
          </a:p>
          <a:p>
            <a:pPr algn="ctr"/>
            <a:endParaRPr lang="en-GB" b="1" dirty="0">
              <a:latin typeface="Century Gothic" panose="020B0502020202020204" pitchFamily="34" charset="0"/>
            </a:endParaRPr>
          </a:p>
          <a:p>
            <a:r>
              <a:rPr lang="en-GB" dirty="0">
                <a:latin typeface="Century Gothic" panose="020B0502020202020204" pitchFamily="34" charset="0"/>
              </a:rPr>
              <a:t>Composition refers to knowing numbers are made up of two or more smaller numbers. </a:t>
            </a:r>
          </a:p>
          <a:p>
            <a:r>
              <a:rPr lang="en-GB" b="1" dirty="0">
                <a:latin typeface="Century Gothic" panose="020B0502020202020204" pitchFamily="34" charset="0"/>
              </a:rPr>
              <a:t>For example </a:t>
            </a:r>
          </a:p>
          <a:p>
            <a:r>
              <a:rPr lang="en-GB" b="1" dirty="0">
                <a:latin typeface="Century Gothic" panose="020B0502020202020204" pitchFamily="34" charset="0"/>
              </a:rPr>
              <a:t>	</a:t>
            </a:r>
          </a:p>
          <a:p>
            <a:r>
              <a:rPr lang="en-GB" sz="1400" b="1" dirty="0">
                <a:latin typeface="Century Gothic" panose="020B0502020202020204" pitchFamily="34" charset="0"/>
              </a:rPr>
              <a:t>.                                                                                        5 is the whole</a:t>
            </a:r>
          </a:p>
          <a:p>
            <a:r>
              <a:rPr lang="en-GB" sz="1400" b="1" dirty="0">
                <a:latin typeface="Century Gothic" panose="020B0502020202020204" pitchFamily="34" charset="0"/>
              </a:rPr>
              <a:t>				 	2 is a part and 3 is a part </a:t>
            </a:r>
          </a:p>
          <a:p>
            <a:endParaRPr lang="en-GB" sz="1400" b="1" dirty="0">
              <a:latin typeface="Century Gothic" panose="020B0502020202020204" pitchFamily="34" charset="0"/>
            </a:endParaRPr>
          </a:p>
          <a:p>
            <a:r>
              <a:rPr lang="en-GB" sz="1400" b="1" dirty="0">
                <a:latin typeface="Century Gothic" panose="020B0502020202020204" pitchFamily="34" charset="0"/>
              </a:rPr>
              <a:t>					</a:t>
            </a:r>
          </a:p>
          <a:p>
            <a:endParaRPr lang="en-GB" sz="1400" b="1" dirty="0">
              <a:latin typeface="Century Gothic" panose="020B0502020202020204" pitchFamily="34" charset="0"/>
            </a:endParaRPr>
          </a:p>
          <a:p>
            <a:r>
              <a:rPr lang="en-GB" sz="1400" b="1" dirty="0">
                <a:latin typeface="Century Gothic" panose="020B0502020202020204" pitchFamily="34" charset="0"/>
              </a:rPr>
              <a:t> </a:t>
            </a:r>
          </a:p>
          <a:p>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dirty="0">
                <a:latin typeface="Century Gothic" panose="020B0502020202020204" pitchFamily="34" charset="0"/>
              </a:rPr>
              <a:t>							4 is a part and 1 is a part</a:t>
            </a:r>
          </a:p>
          <a:p>
            <a:r>
              <a:rPr lang="en-GB" sz="1400" dirty="0">
                <a:latin typeface="Century Gothic" panose="020B0502020202020204" pitchFamily="34" charset="0"/>
              </a:rPr>
              <a:t>     							5 is the whole </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dirty="0">
                <a:latin typeface="Century Gothic" panose="020B0502020202020204" pitchFamily="34" charset="0"/>
              </a:rPr>
              <a:t>Being able to see numbers within numbers helps to develop efficient calculating </a:t>
            </a:r>
            <a:r>
              <a:rPr lang="en-GB" sz="1400" dirty="0" err="1">
                <a:latin typeface="Century Gothic" panose="020B0502020202020204" pitchFamily="34" charset="0"/>
              </a:rPr>
              <a:t>skils</a:t>
            </a:r>
            <a:r>
              <a:rPr lang="en-GB" sz="1400" dirty="0">
                <a:latin typeface="Century Gothic" panose="020B0502020202020204" pitchFamily="34" charset="0"/>
              </a:rPr>
              <a:t>. </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2" name="Picture 1">
            <a:extLst>
              <a:ext uri="{FF2B5EF4-FFF2-40B4-BE49-F238E27FC236}">
                <a16:creationId xmlns:a16="http://schemas.microsoft.com/office/drawing/2014/main" id="{2C9077F8-870F-47B3-B6CC-59F9DE5CA764}"/>
              </a:ext>
            </a:extLst>
          </p:cNvPr>
          <p:cNvPicPr>
            <a:picLocks noChangeAspect="1"/>
          </p:cNvPicPr>
          <p:nvPr/>
        </p:nvPicPr>
        <p:blipFill>
          <a:blip r:embed="rId2"/>
          <a:stretch>
            <a:fillRect/>
          </a:stretch>
        </p:blipFill>
        <p:spPr>
          <a:xfrm>
            <a:off x="450683" y="2525028"/>
            <a:ext cx="4260489" cy="1287023"/>
          </a:xfrm>
          <a:prstGeom prst="rect">
            <a:avLst/>
          </a:prstGeom>
        </p:spPr>
      </p:pic>
      <p:sp>
        <p:nvSpPr>
          <p:cNvPr id="6" name="Oval 5">
            <a:extLst>
              <a:ext uri="{FF2B5EF4-FFF2-40B4-BE49-F238E27FC236}">
                <a16:creationId xmlns:a16="http://schemas.microsoft.com/office/drawing/2014/main" id="{513704EC-CEA3-4F77-89FF-A060C419D2A4}"/>
              </a:ext>
            </a:extLst>
          </p:cNvPr>
          <p:cNvSpPr/>
          <p:nvPr/>
        </p:nvSpPr>
        <p:spPr>
          <a:xfrm>
            <a:off x="914400" y="4586015"/>
            <a:ext cx="881743" cy="8327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3797940-A756-4818-A053-D59AA5B2A8C6}"/>
              </a:ext>
            </a:extLst>
          </p:cNvPr>
          <p:cNvSpPr/>
          <p:nvPr/>
        </p:nvSpPr>
        <p:spPr>
          <a:xfrm>
            <a:off x="2154103" y="4586014"/>
            <a:ext cx="881743" cy="8327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D9A8CC3-E06D-4275-96D4-A55E87972C3C}"/>
              </a:ext>
            </a:extLst>
          </p:cNvPr>
          <p:cNvSpPr/>
          <p:nvPr/>
        </p:nvSpPr>
        <p:spPr>
          <a:xfrm>
            <a:off x="3393806" y="4588544"/>
            <a:ext cx="881743" cy="8327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68FB372-AB2B-4F00-A827-AE53E4DA7751}"/>
              </a:ext>
            </a:extLst>
          </p:cNvPr>
          <p:cNvSpPr/>
          <p:nvPr/>
        </p:nvSpPr>
        <p:spPr>
          <a:xfrm>
            <a:off x="4633509" y="4586013"/>
            <a:ext cx="881743" cy="8327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5422C90-CD10-458A-AFC2-3FCDA3479885}"/>
              </a:ext>
            </a:extLst>
          </p:cNvPr>
          <p:cNvSpPr/>
          <p:nvPr/>
        </p:nvSpPr>
        <p:spPr>
          <a:xfrm>
            <a:off x="5873212" y="4605400"/>
            <a:ext cx="881743" cy="8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4CB6091-0647-48CE-91F9-929A5CE3E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139" y="4498059"/>
            <a:ext cx="1841421" cy="1841421"/>
          </a:xfrm>
          <a:prstGeom prst="rect">
            <a:avLst/>
          </a:prstGeom>
        </p:spPr>
      </p:pic>
      <p:sp>
        <p:nvSpPr>
          <p:cNvPr id="5" name="TextBox 4">
            <a:extLst>
              <a:ext uri="{FF2B5EF4-FFF2-40B4-BE49-F238E27FC236}">
                <a16:creationId xmlns:a16="http://schemas.microsoft.com/office/drawing/2014/main" id="{5779F276-6413-4FA4-9ECA-06560B7EF01A}"/>
              </a:ext>
            </a:extLst>
          </p:cNvPr>
          <p:cNvSpPr txBox="1"/>
          <p:nvPr/>
        </p:nvSpPr>
        <p:spPr>
          <a:xfrm>
            <a:off x="9437443" y="3812051"/>
            <a:ext cx="2408032" cy="646331"/>
          </a:xfrm>
          <a:prstGeom prst="rect">
            <a:avLst/>
          </a:prstGeom>
          <a:noFill/>
        </p:spPr>
        <p:txBody>
          <a:bodyPr wrap="none" rtlCol="0">
            <a:spAutoFit/>
          </a:bodyPr>
          <a:lstStyle/>
          <a:p>
            <a:r>
              <a:rPr lang="en-US" sz="1200" dirty="0">
                <a:latin typeface="Century Gothic" panose="020B0502020202020204" pitchFamily="34" charset="0"/>
              </a:rPr>
              <a:t>The program ‘Number blocks’</a:t>
            </a:r>
          </a:p>
          <a:p>
            <a:r>
              <a:rPr lang="en-US" sz="1200" dirty="0">
                <a:latin typeface="Century Gothic" panose="020B0502020202020204" pitchFamily="34" charset="0"/>
              </a:rPr>
              <a:t>focuses on the concept of </a:t>
            </a:r>
          </a:p>
          <a:p>
            <a:r>
              <a:rPr lang="en-US" sz="1200" dirty="0">
                <a:latin typeface="Century Gothic" panose="020B0502020202020204" pitchFamily="34" charset="0"/>
              </a:rPr>
              <a:t>Composition.</a:t>
            </a:r>
            <a:endParaRPr lang="en-GB" sz="1200" dirty="0">
              <a:latin typeface="Century Gothic" panose="020B0502020202020204" pitchFamily="34" charset="0"/>
            </a:endParaRPr>
          </a:p>
        </p:txBody>
      </p:sp>
      <p:pic>
        <p:nvPicPr>
          <p:cNvPr id="7" name="Picture 6">
            <a:extLst>
              <a:ext uri="{FF2B5EF4-FFF2-40B4-BE49-F238E27FC236}">
                <a16:creationId xmlns:a16="http://schemas.microsoft.com/office/drawing/2014/main" id="{3AD39D96-0B2A-2DC1-3101-5CB6B6FEB177}"/>
              </a:ext>
            </a:extLst>
          </p:cNvPr>
          <p:cNvPicPr>
            <a:picLocks noChangeAspect="1"/>
          </p:cNvPicPr>
          <p:nvPr/>
        </p:nvPicPr>
        <p:blipFill>
          <a:blip r:embed="rId4"/>
          <a:stretch>
            <a:fillRect/>
          </a:stretch>
        </p:blipFill>
        <p:spPr>
          <a:xfrm>
            <a:off x="7808250" y="2081951"/>
            <a:ext cx="2108200" cy="1574800"/>
          </a:xfrm>
          <a:prstGeom prst="rect">
            <a:avLst/>
          </a:prstGeom>
        </p:spPr>
      </p:pic>
    </p:spTree>
    <p:extLst>
      <p:ext uri="{BB962C8B-B14F-4D97-AF65-F5344CB8AC3E}">
        <p14:creationId xmlns:p14="http://schemas.microsoft.com/office/powerpoint/2010/main" val="343065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367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1 is a part and 4 is a part </a:t>
            </a: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3293209"/>
          </a:xfrm>
          <a:prstGeom prst="rect">
            <a:avLst/>
          </a:prstGeom>
          <a:noFill/>
        </p:spPr>
        <p:txBody>
          <a:bodyPr wrap="square" rtlCol="0">
            <a:spAutoFit/>
          </a:bodyPr>
          <a:lstStyle/>
          <a:p>
            <a:r>
              <a:rPr lang="en-GB" b="1" u="sng" dirty="0">
                <a:latin typeface="Century Gothic" panose="020B0502020202020204" pitchFamily="34" charset="0"/>
              </a:rPr>
              <a:t>How do we help develop Number sense?</a:t>
            </a:r>
          </a:p>
          <a:p>
            <a:endParaRPr lang="en-GB" dirty="0">
              <a:latin typeface="Century Gothic" panose="020B0502020202020204" pitchFamily="34" charset="0"/>
            </a:endParaRPr>
          </a:p>
          <a:p>
            <a:pPr algn="ctr"/>
            <a:r>
              <a:rPr lang="en-GB" sz="3200" b="1" dirty="0">
                <a:latin typeface="Century Gothic" panose="020B0502020202020204" pitchFamily="34" charset="0"/>
              </a:rPr>
              <a:t>Comparison</a:t>
            </a:r>
          </a:p>
          <a:p>
            <a:pPr algn="ctr"/>
            <a:endParaRPr lang="en-GB" b="1" dirty="0">
              <a:latin typeface="Century Gothic" panose="020B0502020202020204" pitchFamily="34" charset="0"/>
            </a:endParaRPr>
          </a:p>
          <a:p>
            <a:r>
              <a:rPr lang="en-GB" sz="1600" dirty="0">
                <a:latin typeface="Century Gothic" panose="020B0502020202020204" pitchFamily="34" charset="0"/>
              </a:rPr>
              <a:t>When we ask children to compare numbers we are asking them to examine the difference, to decide if one number is greater than, smaller than or equal to another number.  This understanding underpins the mental number line which children will develop later.  E.g.  How much bigger or smaller they are than each other.</a:t>
            </a:r>
            <a:r>
              <a:rPr lang="en-GB" sz="1400" dirty="0">
                <a:latin typeface="Century Gothic" panose="020B0502020202020204" pitchFamily="34" charset="0"/>
              </a:rPr>
              <a:t> </a:t>
            </a:r>
            <a:endParaRPr lang="en-GB" sz="1400" b="1" dirty="0">
              <a:latin typeface="Century Gothic" panose="020B0502020202020204" pitchFamily="34" charset="0"/>
            </a:endParaRPr>
          </a:p>
          <a:p>
            <a:r>
              <a:rPr lang="en-GB" b="1" dirty="0">
                <a:latin typeface="Century Gothic" panose="020B0502020202020204" pitchFamily="34" charset="0"/>
              </a:rPr>
              <a:t> </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2" name="Picture 1">
            <a:extLst>
              <a:ext uri="{FF2B5EF4-FFF2-40B4-BE49-F238E27FC236}">
                <a16:creationId xmlns:a16="http://schemas.microsoft.com/office/drawing/2014/main" id="{EFB4804B-1864-42E6-A48C-D89F54B4096E}"/>
              </a:ext>
            </a:extLst>
          </p:cNvPr>
          <p:cNvPicPr>
            <a:picLocks noChangeAspect="1"/>
          </p:cNvPicPr>
          <p:nvPr/>
        </p:nvPicPr>
        <p:blipFill>
          <a:blip r:embed="rId2"/>
          <a:stretch>
            <a:fillRect/>
          </a:stretch>
        </p:blipFill>
        <p:spPr>
          <a:xfrm>
            <a:off x="3335947" y="4181503"/>
            <a:ext cx="3124200" cy="1143000"/>
          </a:xfrm>
          <a:prstGeom prst="rect">
            <a:avLst/>
          </a:prstGeom>
        </p:spPr>
      </p:pic>
      <p:pic>
        <p:nvPicPr>
          <p:cNvPr id="5" name="Picture 4">
            <a:extLst>
              <a:ext uri="{FF2B5EF4-FFF2-40B4-BE49-F238E27FC236}">
                <a16:creationId xmlns:a16="http://schemas.microsoft.com/office/drawing/2014/main" id="{9968B0AF-B618-44E9-8ADD-A3F703237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6" y="2862220"/>
            <a:ext cx="2185682" cy="2185682"/>
          </a:xfrm>
          <a:prstGeom prst="rect">
            <a:avLst/>
          </a:prstGeom>
        </p:spPr>
      </p:pic>
      <p:pic>
        <p:nvPicPr>
          <p:cNvPr id="11" name="Picture 10">
            <a:extLst>
              <a:ext uri="{FF2B5EF4-FFF2-40B4-BE49-F238E27FC236}">
                <a16:creationId xmlns:a16="http://schemas.microsoft.com/office/drawing/2014/main" id="{BA42397E-D83B-4C92-9D43-4FE0804BAED8}"/>
              </a:ext>
            </a:extLst>
          </p:cNvPr>
          <p:cNvPicPr>
            <a:picLocks noChangeAspect="1"/>
          </p:cNvPicPr>
          <p:nvPr/>
        </p:nvPicPr>
        <p:blipFill>
          <a:blip r:embed="rId4"/>
          <a:stretch>
            <a:fillRect/>
          </a:stretch>
        </p:blipFill>
        <p:spPr>
          <a:xfrm>
            <a:off x="6824829" y="2522604"/>
            <a:ext cx="2905125" cy="1304925"/>
          </a:xfrm>
          <a:prstGeom prst="rect">
            <a:avLst/>
          </a:prstGeom>
        </p:spPr>
      </p:pic>
      <p:pic>
        <p:nvPicPr>
          <p:cNvPr id="12" name="Picture 11">
            <a:extLst>
              <a:ext uri="{FF2B5EF4-FFF2-40B4-BE49-F238E27FC236}">
                <a16:creationId xmlns:a16="http://schemas.microsoft.com/office/drawing/2014/main" id="{EFCC7E06-EC8D-44DB-8DD0-CCB637580C3E}"/>
              </a:ext>
            </a:extLst>
          </p:cNvPr>
          <p:cNvPicPr>
            <a:picLocks noChangeAspect="1"/>
          </p:cNvPicPr>
          <p:nvPr/>
        </p:nvPicPr>
        <p:blipFill>
          <a:blip r:embed="rId5"/>
          <a:stretch>
            <a:fillRect/>
          </a:stretch>
        </p:blipFill>
        <p:spPr>
          <a:xfrm>
            <a:off x="7547527" y="5428277"/>
            <a:ext cx="3829050" cy="542925"/>
          </a:xfrm>
          <a:prstGeom prst="rect">
            <a:avLst/>
          </a:prstGeom>
        </p:spPr>
      </p:pic>
    </p:spTree>
    <p:extLst>
      <p:ext uri="{BB962C8B-B14F-4D97-AF65-F5344CB8AC3E}">
        <p14:creationId xmlns:p14="http://schemas.microsoft.com/office/powerpoint/2010/main" val="136281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367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1 is a part and 4 is a part </a:t>
            </a: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4462760"/>
          </a:xfrm>
          <a:prstGeom prst="rect">
            <a:avLst/>
          </a:prstGeom>
          <a:noFill/>
        </p:spPr>
        <p:txBody>
          <a:bodyPr wrap="square" rtlCol="0">
            <a:spAutoFit/>
          </a:bodyPr>
          <a:lstStyle/>
          <a:p>
            <a:endParaRPr lang="en-GB" dirty="0">
              <a:latin typeface="Century Gothic" panose="020B0502020202020204" pitchFamily="34" charset="0"/>
            </a:endParaRPr>
          </a:p>
          <a:p>
            <a:pPr algn="ctr"/>
            <a:r>
              <a:rPr lang="en-GB" sz="3200" b="1" dirty="0">
                <a:latin typeface="Century Gothic" panose="020B0502020202020204" pitchFamily="34" charset="0"/>
              </a:rPr>
              <a:t>What else do we cover in EYFS?</a:t>
            </a:r>
          </a:p>
          <a:p>
            <a:pPr algn="ctr"/>
            <a:endParaRPr lang="en-GB" b="1" dirty="0">
              <a:latin typeface="Century Gothic" panose="020B0502020202020204" pitchFamily="34" charset="0"/>
            </a:endParaRPr>
          </a:p>
          <a:p>
            <a:r>
              <a:rPr lang="en-GB" sz="2400" b="1" dirty="0">
                <a:latin typeface="Century Gothic" panose="020B0502020202020204" pitchFamily="34" charset="0"/>
              </a:rPr>
              <a:t>Pattern</a:t>
            </a:r>
          </a:p>
          <a:p>
            <a:endParaRPr lang="en-GB" sz="2400" b="1" dirty="0">
              <a:latin typeface="Century Gothic" panose="020B0502020202020204" pitchFamily="34" charset="0"/>
            </a:endParaRPr>
          </a:p>
          <a:p>
            <a:r>
              <a:rPr lang="en-GB" sz="1600" b="0" i="0" dirty="0">
                <a:solidFill>
                  <a:srgbClr val="585858"/>
                </a:solidFill>
                <a:effectLst/>
                <a:latin typeface="Century Gothic" panose="020B0502020202020204" pitchFamily="34" charset="0"/>
              </a:rPr>
              <a:t>Developing an awareness of pattern helps young children to notice and understand mathematical relationships.  </a:t>
            </a:r>
          </a:p>
          <a:p>
            <a:endParaRPr lang="en-GB" sz="1600" dirty="0">
              <a:solidFill>
                <a:srgbClr val="585858"/>
              </a:solidFill>
              <a:latin typeface="Century Gothic" panose="020B0502020202020204" pitchFamily="34" charset="0"/>
            </a:endParaRPr>
          </a:p>
          <a:p>
            <a:r>
              <a:rPr lang="en-GB" sz="1600" b="0" i="0" dirty="0">
                <a:solidFill>
                  <a:srgbClr val="585858"/>
                </a:solidFill>
                <a:effectLst/>
                <a:latin typeface="Century Gothic" panose="020B0502020202020204" pitchFamily="34" charset="0"/>
              </a:rPr>
              <a:t>We begin by continuing an AB pattern, copying an AB pattern and then </a:t>
            </a:r>
          </a:p>
          <a:p>
            <a:r>
              <a:rPr lang="en-GB" sz="1600" b="0" i="0" dirty="0">
                <a:solidFill>
                  <a:srgbClr val="585858"/>
                </a:solidFill>
                <a:effectLst/>
                <a:latin typeface="Century Gothic" panose="020B0502020202020204" pitchFamily="34" charset="0"/>
              </a:rPr>
              <a:t>developing our own AB patterns.  We can then progress into ABB ABC ABBC patterns. </a:t>
            </a:r>
          </a:p>
          <a:p>
            <a:endParaRPr lang="en-GB" sz="1400" dirty="0">
              <a:latin typeface="Century Gothic" panose="020B0502020202020204" pitchFamily="34" charset="0"/>
            </a:endParaRPr>
          </a:p>
          <a:p>
            <a:r>
              <a:rPr lang="en-GB" b="1" dirty="0">
                <a:latin typeface="Century Gothic" panose="020B0502020202020204" pitchFamily="34" charset="0"/>
              </a:rPr>
              <a:t> </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1028" name="Picture 4" descr="Image result for pattern eyfs ">
            <a:extLst>
              <a:ext uri="{FF2B5EF4-FFF2-40B4-BE49-F238E27FC236}">
                <a16:creationId xmlns:a16="http://schemas.microsoft.com/office/drawing/2014/main" id="{714F3C61-3ABB-4562-9A77-F9C10D466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44" y="3984441"/>
            <a:ext cx="22383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ttern eyfs ">
            <a:extLst>
              <a:ext uri="{FF2B5EF4-FFF2-40B4-BE49-F238E27FC236}">
                <a16:creationId xmlns:a16="http://schemas.microsoft.com/office/drawing/2014/main" id="{3391C165-61B9-48C4-A073-74F84BDEF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256" y="3809645"/>
            <a:ext cx="2571542" cy="18892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nterest">
            <a:extLst>
              <a:ext uri="{FF2B5EF4-FFF2-40B4-BE49-F238E27FC236}">
                <a16:creationId xmlns:a16="http://schemas.microsoft.com/office/drawing/2014/main" id="{38F4BEF8-9EC4-C646-AFB4-6C94AFF57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86" y="2610311"/>
            <a:ext cx="2454174" cy="368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367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1 is a part and 4 is a part </a:t>
            </a: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3508653"/>
          </a:xfrm>
          <a:prstGeom prst="rect">
            <a:avLst/>
          </a:prstGeom>
          <a:noFill/>
        </p:spPr>
        <p:txBody>
          <a:bodyPr wrap="square" rtlCol="0">
            <a:spAutoFit/>
          </a:bodyPr>
          <a:lstStyle/>
          <a:p>
            <a:endParaRPr lang="en-GB"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r>
              <a:rPr lang="en-GB" sz="2400" b="1" dirty="0">
                <a:latin typeface="Century Gothic" panose="020B0502020202020204" pitchFamily="34" charset="0"/>
              </a:rPr>
              <a:t>Shape and Space</a:t>
            </a:r>
          </a:p>
          <a:p>
            <a:endParaRPr lang="en-GB" sz="2400" b="1" dirty="0">
              <a:latin typeface="Century Gothic" panose="020B0502020202020204" pitchFamily="34" charset="0"/>
            </a:endParaRPr>
          </a:p>
          <a:p>
            <a:r>
              <a:rPr lang="en-GB" sz="1600" dirty="0">
                <a:solidFill>
                  <a:srgbClr val="585858"/>
                </a:solidFill>
                <a:latin typeface="Century Gothic" panose="020B0502020202020204" pitchFamily="34" charset="0"/>
              </a:rPr>
              <a:t>Shape and space in EYFS is about developing visualising skills  - understanding what happens when shapes move or combine with other shapes.</a:t>
            </a:r>
          </a:p>
          <a:p>
            <a:endParaRPr lang="en-GB" sz="1400" dirty="0">
              <a:latin typeface="Century Gothic" panose="020B0502020202020204" pitchFamily="34" charset="0"/>
            </a:endParaRPr>
          </a:p>
          <a:p>
            <a:r>
              <a:rPr lang="en-GB" b="1" dirty="0">
                <a:latin typeface="Century Gothic" panose="020B0502020202020204" pitchFamily="34" charset="0"/>
              </a:rPr>
              <a:t> </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2052" name="Picture 4" descr="Shape and Space">
            <a:extLst>
              <a:ext uri="{FF2B5EF4-FFF2-40B4-BE49-F238E27FC236}">
                <a16:creationId xmlns:a16="http://schemas.microsoft.com/office/drawing/2014/main" id="{FA0ADA9F-BA0A-4362-AE52-58B62ED3E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896" y="3237022"/>
            <a:ext cx="4333460" cy="28889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yfs spatial awareness">
            <a:extLst>
              <a:ext uri="{FF2B5EF4-FFF2-40B4-BE49-F238E27FC236}">
                <a16:creationId xmlns:a16="http://schemas.microsoft.com/office/drawing/2014/main" id="{3BB47D39-FFE5-4187-90B6-BCC6D44DF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98" b="21254"/>
          <a:stretch/>
        </p:blipFill>
        <p:spPr bwMode="auto">
          <a:xfrm>
            <a:off x="9150626" y="499298"/>
            <a:ext cx="2323940" cy="12732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deal Preschool Triangle Activities Memory Game Generator">
            <a:extLst>
              <a:ext uri="{FF2B5EF4-FFF2-40B4-BE49-F238E27FC236}">
                <a16:creationId xmlns:a16="http://schemas.microsoft.com/office/drawing/2014/main" id="{8AB6FD2C-8295-AF07-1EA6-FAB9EF52E0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44" t="10675" r="4468" b="1632"/>
          <a:stretch/>
        </p:blipFill>
        <p:spPr bwMode="auto">
          <a:xfrm>
            <a:off x="874644" y="3099566"/>
            <a:ext cx="1905519" cy="26977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999AFA-2C84-83FE-3FCC-F38755B44276}"/>
              </a:ext>
            </a:extLst>
          </p:cNvPr>
          <p:cNvPicPr>
            <a:picLocks noChangeAspect="1"/>
          </p:cNvPicPr>
          <p:nvPr/>
        </p:nvPicPr>
        <p:blipFill>
          <a:blip r:embed="rId5"/>
          <a:stretch>
            <a:fillRect/>
          </a:stretch>
        </p:blipFill>
        <p:spPr>
          <a:xfrm>
            <a:off x="4317357" y="3429000"/>
            <a:ext cx="1560814" cy="1927266"/>
          </a:xfrm>
          <a:prstGeom prst="rect">
            <a:avLst/>
          </a:prstGeom>
        </p:spPr>
      </p:pic>
    </p:spTree>
    <p:extLst>
      <p:ext uri="{BB962C8B-B14F-4D97-AF65-F5344CB8AC3E}">
        <p14:creationId xmlns:p14="http://schemas.microsoft.com/office/powerpoint/2010/main" val="9619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196770"/>
            <a:ext cx="11616612" cy="654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1 is a part and 4 is a part </a:t>
            </a: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783261"/>
            <a:ext cx="11053174" cy="3970318"/>
          </a:xfrm>
          <a:prstGeom prst="rect">
            <a:avLst/>
          </a:prstGeom>
          <a:noFill/>
        </p:spPr>
        <p:txBody>
          <a:bodyPr wrap="square" rtlCol="0">
            <a:spAutoFit/>
          </a:bodyPr>
          <a:lstStyle/>
          <a:p>
            <a:endParaRPr lang="en-GB" dirty="0">
              <a:latin typeface="Century Gothic" panose="020B0502020202020204" pitchFamily="34" charset="0"/>
            </a:endParaRPr>
          </a:p>
          <a:p>
            <a:pPr algn="ctr"/>
            <a:endParaRPr lang="en-GB" b="1" dirty="0">
              <a:latin typeface="Century Gothic" panose="020B0502020202020204" pitchFamily="34" charset="0"/>
            </a:endParaRPr>
          </a:p>
          <a:p>
            <a:r>
              <a:rPr lang="en-GB" sz="2400" b="1" dirty="0">
                <a:latin typeface="Century Gothic" panose="020B0502020202020204" pitchFamily="34" charset="0"/>
              </a:rPr>
              <a:t>Measures</a:t>
            </a:r>
          </a:p>
          <a:p>
            <a:endParaRPr lang="en-GB" sz="2400" b="1" dirty="0">
              <a:latin typeface="Century Gothic" panose="020B0502020202020204" pitchFamily="34" charset="0"/>
            </a:endParaRPr>
          </a:p>
          <a:p>
            <a:r>
              <a:rPr lang="en-GB" sz="1600" dirty="0">
                <a:solidFill>
                  <a:srgbClr val="585858"/>
                </a:solidFill>
                <a:latin typeface="Century Gothic" panose="020B0502020202020204" pitchFamily="34" charset="0"/>
              </a:rPr>
              <a:t>First, we need to decide which attribute is being measured - length, capacity, weight.</a:t>
            </a:r>
          </a:p>
          <a:p>
            <a:endParaRPr lang="en-GB" sz="1600" dirty="0">
              <a:solidFill>
                <a:srgbClr val="585858"/>
              </a:solidFill>
              <a:latin typeface="Century Gothic" panose="020B0502020202020204" pitchFamily="34" charset="0"/>
            </a:endParaRPr>
          </a:p>
          <a:p>
            <a:r>
              <a:rPr lang="en-GB" sz="1600" b="0" i="0" dirty="0">
                <a:solidFill>
                  <a:srgbClr val="585858"/>
                </a:solidFill>
                <a:effectLst/>
                <a:latin typeface="Century Gothic" panose="020B0502020202020204" pitchFamily="34" charset="0"/>
              </a:rPr>
              <a:t>Can children find something that is longer/shorter or heavier/lighter than a given item</a:t>
            </a:r>
            <a:r>
              <a:rPr lang="en-GB" sz="1600" dirty="0">
                <a:solidFill>
                  <a:srgbClr val="585858"/>
                </a:solidFill>
                <a:latin typeface="Muli"/>
              </a:rPr>
              <a:t>?</a:t>
            </a:r>
          </a:p>
          <a:p>
            <a:endParaRPr lang="en-GB" sz="1600" dirty="0">
              <a:solidFill>
                <a:srgbClr val="585858"/>
              </a:solidFill>
              <a:latin typeface="Muli"/>
            </a:endParaRPr>
          </a:p>
          <a:p>
            <a:r>
              <a:rPr lang="en-GB" sz="1600" dirty="0">
                <a:solidFill>
                  <a:srgbClr val="585858"/>
                </a:solidFill>
                <a:latin typeface="Century Gothic" panose="020B0502020202020204" pitchFamily="34" charset="0"/>
              </a:rPr>
              <a:t>After lots of practical experience with comparing items, children can then begin to estimate and predict.</a:t>
            </a:r>
          </a:p>
          <a:p>
            <a:endParaRPr lang="en-GB" sz="1400" dirty="0">
              <a:latin typeface="Century Gothic" panose="020B0502020202020204" pitchFamily="34" charset="0"/>
            </a:endParaRPr>
          </a:p>
          <a:p>
            <a:r>
              <a:rPr lang="en-GB" b="1" dirty="0">
                <a:latin typeface="Century Gothic" panose="020B0502020202020204" pitchFamily="34" charset="0"/>
              </a:rPr>
              <a:t> </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pic>
        <p:nvPicPr>
          <p:cNvPr id="3076" name="Picture 4" descr="Image result for eyfs capacity">
            <a:extLst>
              <a:ext uri="{FF2B5EF4-FFF2-40B4-BE49-F238E27FC236}">
                <a16:creationId xmlns:a16="http://schemas.microsoft.com/office/drawing/2014/main" id="{D31CB928-7C8E-4370-8DC1-A659F2CAE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736"/>
          <a:stretch/>
        </p:blipFill>
        <p:spPr bwMode="auto">
          <a:xfrm>
            <a:off x="4372301" y="3704143"/>
            <a:ext cx="2665107" cy="24207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yfs length">
            <a:extLst>
              <a:ext uri="{FF2B5EF4-FFF2-40B4-BE49-F238E27FC236}">
                <a16:creationId xmlns:a16="http://schemas.microsoft.com/office/drawing/2014/main" id="{4C8E6737-A6A9-4A7A-9E3C-EF034F258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12" y="3653955"/>
            <a:ext cx="2568721" cy="24207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ths display - measuring | Kids math activities, Preschool math, Eyfs ...">
            <a:extLst>
              <a:ext uri="{FF2B5EF4-FFF2-40B4-BE49-F238E27FC236}">
                <a16:creationId xmlns:a16="http://schemas.microsoft.com/office/drawing/2014/main" id="{BCDBB1AA-CC84-9B52-3E88-A0A8592E21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068" b="20506"/>
          <a:stretch/>
        </p:blipFill>
        <p:spPr bwMode="auto">
          <a:xfrm>
            <a:off x="6801863" y="338072"/>
            <a:ext cx="4833697" cy="17193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ploring Weights and Measures! | Eyfs activities, Math activities ...">
            <a:extLst>
              <a:ext uri="{FF2B5EF4-FFF2-40B4-BE49-F238E27FC236}">
                <a16:creationId xmlns:a16="http://schemas.microsoft.com/office/drawing/2014/main" id="{6D026C86-1BA1-5FAC-C9EA-3A83A474E1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 t="3037" r="-189" b="23819"/>
          <a:stretch/>
        </p:blipFill>
        <p:spPr bwMode="auto">
          <a:xfrm>
            <a:off x="8147083" y="3704143"/>
            <a:ext cx="3183255" cy="22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6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9857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2632BA6-FF26-42B4-8471-0D9E149D3286}"/>
              </a:ext>
            </a:extLst>
          </p:cNvPr>
          <p:cNvSpPr txBox="1"/>
          <p:nvPr/>
        </p:nvSpPr>
        <p:spPr>
          <a:xfrm>
            <a:off x="287694" y="1484351"/>
            <a:ext cx="11066589" cy="1754326"/>
          </a:xfrm>
          <a:prstGeom prst="rect">
            <a:avLst/>
          </a:prstGeom>
          <a:noFill/>
        </p:spPr>
        <p:txBody>
          <a:bodyPr wrap="square" rtlCol="0">
            <a:spAutoFit/>
          </a:bodyPr>
          <a:lstStyle/>
          <a:p>
            <a:r>
              <a:rPr lang="en-US" dirty="0">
                <a:latin typeface="Century Gothic" panose="020B0502020202020204" pitchFamily="34" charset="0"/>
              </a:rPr>
              <a:t> </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8" name="TextBox 7">
            <a:extLst>
              <a:ext uri="{FF2B5EF4-FFF2-40B4-BE49-F238E27FC236}">
                <a16:creationId xmlns:a16="http://schemas.microsoft.com/office/drawing/2014/main" id="{DAB75263-5499-456E-9FB4-2F346982FDE7}"/>
              </a:ext>
            </a:extLst>
          </p:cNvPr>
          <p:cNvSpPr txBox="1"/>
          <p:nvPr/>
        </p:nvSpPr>
        <p:spPr>
          <a:xfrm>
            <a:off x="1183249" y="1602562"/>
            <a:ext cx="7880852" cy="646331"/>
          </a:xfrm>
          <a:prstGeom prst="rect">
            <a:avLst/>
          </a:prstGeom>
          <a:noFill/>
        </p:spPr>
        <p:txBody>
          <a:bodyPr wrap="square" rtlCol="0">
            <a:spAutoFit/>
          </a:bodyPr>
          <a:lstStyle/>
          <a:p>
            <a:endParaRPr lang="en-US" dirty="0"/>
          </a:p>
          <a:p>
            <a:endParaRPr lang="en-GB" dirty="0"/>
          </a:p>
        </p:txBody>
      </p:sp>
      <p:pic>
        <p:nvPicPr>
          <p:cNvPr id="5" name="Picture 4">
            <a:extLst>
              <a:ext uri="{FF2B5EF4-FFF2-40B4-BE49-F238E27FC236}">
                <a16:creationId xmlns:a16="http://schemas.microsoft.com/office/drawing/2014/main" id="{9A57E56F-12DA-4B90-8F72-78D66A57B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26" y="535025"/>
            <a:ext cx="1564840" cy="1564840"/>
          </a:xfrm>
          <a:prstGeom prst="rect">
            <a:avLst/>
          </a:prstGeom>
        </p:spPr>
      </p:pic>
      <p:sp>
        <p:nvSpPr>
          <p:cNvPr id="10" name="TextBox 9">
            <a:extLst>
              <a:ext uri="{FF2B5EF4-FFF2-40B4-BE49-F238E27FC236}">
                <a16:creationId xmlns:a16="http://schemas.microsoft.com/office/drawing/2014/main" id="{F86E7034-FC25-406D-B699-2C2660EAF28B}"/>
              </a:ext>
            </a:extLst>
          </p:cNvPr>
          <p:cNvSpPr txBox="1"/>
          <p:nvPr/>
        </p:nvSpPr>
        <p:spPr>
          <a:xfrm>
            <a:off x="473573" y="2282119"/>
            <a:ext cx="2260555" cy="830997"/>
          </a:xfrm>
          <a:prstGeom prst="rect">
            <a:avLst/>
          </a:prstGeom>
          <a:noFill/>
        </p:spPr>
        <p:txBody>
          <a:bodyPr wrap="none" rtlCol="0">
            <a:spAutoFit/>
          </a:bodyPr>
          <a:lstStyle/>
          <a:p>
            <a:r>
              <a:rPr lang="en-US" sz="2400" b="1" dirty="0">
                <a:latin typeface="Century Gothic" panose="020B0502020202020204" pitchFamily="34" charset="0"/>
              </a:rPr>
              <a:t>What can you</a:t>
            </a:r>
          </a:p>
          <a:p>
            <a:r>
              <a:rPr lang="en-US" sz="2400" b="1" dirty="0">
                <a:latin typeface="Century Gothic" panose="020B0502020202020204" pitchFamily="34" charset="0"/>
              </a:rPr>
              <a:t>do at home?</a:t>
            </a:r>
            <a:endParaRPr lang="en-GB" sz="2400" b="1" dirty="0">
              <a:latin typeface="Century Gothic" panose="020B0502020202020204" pitchFamily="34" charset="0"/>
            </a:endParaRPr>
          </a:p>
        </p:txBody>
      </p:sp>
      <p:pic>
        <p:nvPicPr>
          <p:cNvPr id="12" name="Picture 11">
            <a:extLst>
              <a:ext uri="{FF2B5EF4-FFF2-40B4-BE49-F238E27FC236}">
                <a16:creationId xmlns:a16="http://schemas.microsoft.com/office/drawing/2014/main" id="{10D6A7FA-5F47-402E-9E7C-38668D6924BD}"/>
              </a:ext>
            </a:extLst>
          </p:cNvPr>
          <p:cNvPicPr>
            <a:picLocks noChangeAspect="1"/>
          </p:cNvPicPr>
          <p:nvPr/>
        </p:nvPicPr>
        <p:blipFill>
          <a:blip r:embed="rId3"/>
          <a:stretch>
            <a:fillRect/>
          </a:stretch>
        </p:blipFill>
        <p:spPr>
          <a:xfrm>
            <a:off x="2689165" y="700868"/>
            <a:ext cx="9010650" cy="5657850"/>
          </a:xfrm>
          <a:prstGeom prst="rect">
            <a:avLst/>
          </a:prstGeom>
        </p:spPr>
      </p:pic>
      <p:pic>
        <p:nvPicPr>
          <p:cNvPr id="1026" name="Picture 2" descr="Orchard Toys Rocket Game | Toyville">
            <a:extLst>
              <a:ext uri="{FF2B5EF4-FFF2-40B4-BE49-F238E27FC236}">
                <a16:creationId xmlns:a16="http://schemas.microsoft.com/office/drawing/2014/main" id="{A9115BBA-F4BA-4DEB-A6F5-F093558D4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827" y="2699520"/>
            <a:ext cx="2131371" cy="18293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D77E63-85EB-4366-AF71-4FC08A176CCA}"/>
              </a:ext>
            </a:extLst>
          </p:cNvPr>
          <p:cNvPicPr>
            <a:picLocks noChangeAspect="1"/>
          </p:cNvPicPr>
          <p:nvPr/>
        </p:nvPicPr>
        <p:blipFill>
          <a:blip r:embed="rId5"/>
          <a:stretch>
            <a:fillRect/>
          </a:stretch>
        </p:blipFill>
        <p:spPr>
          <a:xfrm>
            <a:off x="9489294" y="825324"/>
            <a:ext cx="2050867" cy="1754326"/>
          </a:xfrm>
          <a:prstGeom prst="rect">
            <a:avLst/>
          </a:prstGeom>
        </p:spPr>
      </p:pic>
    </p:spTree>
    <p:extLst>
      <p:ext uri="{BB962C8B-B14F-4D97-AF65-F5344CB8AC3E}">
        <p14:creationId xmlns:p14="http://schemas.microsoft.com/office/powerpoint/2010/main" val="286031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9857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9A57E56F-12DA-4B90-8F72-78D66A57B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26" y="535025"/>
            <a:ext cx="1564840" cy="1564840"/>
          </a:xfrm>
          <a:prstGeom prst="rect">
            <a:avLst/>
          </a:prstGeom>
        </p:spPr>
      </p:pic>
      <p:sp>
        <p:nvSpPr>
          <p:cNvPr id="10" name="TextBox 9">
            <a:extLst>
              <a:ext uri="{FF2B5EF4-FFF2-40B4-BE49-F238E27FC236}">
                <a16:creationId xmlns:a16="http://schemas.microsoft.com/office/drawing/2014/main" id="{F86E7034-FC25-406D-B699-2C2660EAF28B}"/>
              </a:ext>
            </a:extLst>
          </p:cNvPr>
          <p:cNvSpPr txBox="1"/>
          <p:nvPr/>
        </p:nvSpPr>
        <p:spPr>
          <a:xfrm>
            <a:off x="4456838" y="4541935"/>
            <a:ext cx="2911374" cy="1200329"/>
          </a:xfrm>
          <a:prstGeom prst="rect">
            <a:avLst/>
          </a:prstGeom>
          <a:noFill/>
        </p:spPr>
        <p:txBody>
          <a:bodyPr wrap="none" rtlCol="0">
            <a:spAutoFit/>
          </a:bodyPr>
          <a:lstStyle/>
          <a:p>
            <a:r>
              <a:rPr lang="en-US" dirty="0">
                <a:latin typeface="Century Gothic" panose="020B0502020202020204" pitchFamily="34" charset="0"/>
              </a:rPr>
              <a:t>Thank you for your time.</a:t>
            </a:r>
          </a:p>
          <a:p>
            <a:endParaRPr lang="en-US" dirty="0">
              <a:latin typeface="Century Gothic" panose="020B0502020202020204" pitchFamily="34" charset="0"/>
            </a:endParaRPr>
          </a:p>
          <a:p>
            <a:r>
              <a:rPr lang="en-US" dirty="0">
                <a:latin typeface="Century Gothic" panose="020B0502020202020204" pitchFamily="34" charset="0"/>
              </a:rPr>
              <a:t>We hope you found this </a:t>
            </a:r>
          </a:p>
          <a:p>
            <a:r>
              <a:rPr lang="en-US" dirty="0">
                <a:latin typeface="Century Gothic" panose="020B0502020202020204" pitchFamily="34" charset="0"/>
              </a:rPr>
              <a:t>presentation helpful. </a:t>
            </a:r>
            <a:endParaRPr lang="en-GB" dirty="0">
              <a:latin typeface="Century Gothic" panose="020B0502020202020204" pitchFamily="34" charset="0"/>
            </a:endParaRPr>
          </a:p>
        </p:txBody>
      </p:sp>
      <p:pic>
        <p:nvPicPr>
          <p:cNvPr id="4098" name="Picture 2" descr="Pin by Martha Baker on Math for Children | Reception class, Numeracy ...">
            <a:extLst>
              <a:ext uri="{FF2B5EF4-FFF2-40B4-BE49-F238E27FC236}">
                <a16:creationId xmlns:a16="http://schemas.microsoft.com/office/drawing/2014/main" id="{9B64338F-8A87-B812-78F5-A140068AD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21" b="10886"/>
          <a:stretch/>
        </p:blipFill>
        <p:spPr bwMode="auto">
          <a:xfrm>
            <a:off x="4170639" y="1317445"/>
            <a:ext cx="2759057" cy="27214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ognising number to 10 - counting objects - concrete and abstract ...">
            <a:extLst>
              <a:ext uri="{FF2B5EF4-FFF2-40B4-BE49-F238E27FC236}">
                <a16:creationId xmlns:a16="http://schemas.microsoft.com/office/drawing/2014/main" id="{6D0D2C79-459E-A6EC-CC77-45FED6CA13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200"/>
          <a:stretch/>
        </p:blipFill>
        <p:spPr bwMode="auto">
          <a:xfrm>
            <a:off x="7996143" y="871925"/>
            <a:ext cx="3362120" cy="21876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utdoor Maths ideas - Twinkl | Eyfs activities, Numeracy activities ...">
            <a:extLst>
              <a:ext uri="{FF2B5EF4-FFF2-40B4-BE49-F238E27FC236}">
                <a16:creationId xmlns:a16="http://schemas.microsoft.com/office/drawing/2014/main" id="{ABDF5411-2192-DAED-BBAC-D687CC537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90" y="2099865"/>
            <a:ext cx="2815407" cy="42231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in de May en Entreteniendo al bb | Actividades de matemáticas ...">
            <a:extLst>
              <a:ext uri="{FF2B5EF4-FFF2-40B4-BE49-F238E27FC236}">
                <a16:creationId xmlns:a16="http://schemas.microsoft.com/office/drawing/2014/main" id="{06DC47E3-33F5-42DB-CE12-3924373D44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990"/>
          <a:stretch/>
        </p:blipFill>
        <p:spPr bwMode="auto">
          <a:xfrm rot="5400000">
            <a:off x="8464312" y="3282304"/>
            <a:ext cx="2543369" cy="324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6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endParaRPr lang="en-GB" dirty="0"/>
          </a:p>
        </p:txBody>
      </p:sp>
      <p:sp>
        <p:nvSpPr>
          <p:cNvPr id="2" name="TextBox 1">
            <a:extLst>
              <a:ext uri="{FF2B5EF4-FFF2-40B4-BE49-F238E27FC236}">
                <a16:creationId xmlns:a16="http://schemas.microsoft.com/office/drawing/2014/main" id="{32D76811-3FD8-40FD-8F61-607B5C35C5FA}"/>
              </a:ext>
            </a:extLst>
          </p:cNvPr>
          <p:cNvSpPr txBox="1"/>
          <p:nvPr/>
        </p:nvSpPr>
        <p:spPr>
          <a:xfrm>
            <a:off x="456876" y="575612"/>
            <a:ext cx="10738339" cy="3293209"/>
          </a:xfrm>
          <a:prstGeom prst="rect">
            <a:avLst/>
          </a:prstGeom>
          <a:noFill/>
        </p:spPr>
        <p:txBody>
          <a:bodyPr wrap="square" rtlCol="0">
            <a:spAutoFit/>
          </a:bodyPr>
          <a:lstStyle/>
          <a:p>
            <a:r>
              <a:rPr lang="en-US" sz="2800" u="sng" dirty="0">
                <a:latin typeface="Century Gothic" panose="020B0502020202020204" pitchFamily="34" charset="0"/>
              </a:rPr>
              <a:t>The aims of this presentation are to share with you : </a:t>
            </a:r>
          </a:p>
          <a:p>
            <a:endParaRPr lang="en-US" sz="2000" u="sng"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Our Intent.</a:t>
            </a:r>
          </a:p>
          <a:p>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The aims of the EYFS Curriculum. </a:t>
            </a:r>
          </a:p>
          <a:p>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Developing Number sense.</a:t>
            </a:r>
          </a:p>
          <a:p>
            <a:pPr marL="285750" indent="-285750">
              <a:buFont typeface="Arial" panose="020B0604020202020204" pitchFamily="34" charset="0"/>
              <a:buChar char="•"/>
            </a:pPr>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Developing other aspects of </a:t>
            </a:r>
            <a:r>
              <a:rPr lang="en-US" sz="2000" dirty="0" err="1">
                <a:latin typeface="Century Gothic" panose="020B0502020202020204" pitchFamily="34" charset="0"/>
              </a:rPr>
              <a:t>Maths</a:t>
            </a:r>
            <a:r>
              <a:rPr lang="en-US" sz="2000" dirty="0">
                <a:latin typeface="Century Gothic" panose="020B0502020202020204" pitchFamily="34" charset="0"/>
              </a:rPr>
              <a:t>.</a:t>
            </a:r>
          </a:p>
          <a:p>
            <a:endParaRPr lang="en-US" sz="2000" dirty="0">
              <a:latin typeface="Century Gothic" panose="020B0502020202020204" pitchFamily="34" charset="0"/>
            </a:endParaRPr>
          </a:p>
        </p:txBody>
      </p:sp>
      <p:pic>
        <p:nvPicPr>
          <p:cNvPr id="5" name="Picture 2" descr="http://www.playgroundimagineering.co.uk/userfiles/image/Number-Snake.png">
            <a:extLst>
              <a:ext uri="{FF2B5EF4-FFF2-40B4-BE49-F238E27FC236}">
                <a16:creationId xmlns:a16="http://schemas.microsoft.com/office/drawing/2014/main" id="{21C8A13F-7C31-4D9B-9124-6F2AA6031893}"/>
              </a:ext>
            </a:extLst>
          </p:cNvPr>
          <p:cNvPicPr>
            <a:picLocks noChangeAspect="1" noChangeArrowheads="1"/>
          </p:cNvPicPr>
          <p:nvPr/>
        </p:nvPicPr>
        <p:blipFill>
          <a:blip r:embed="rId2" cstate="print"/>
          <a:srcRect t="62910"/>
          <a:stretch>
            <a:fillRect/>
          </a:stretch>
        </p:blipFill>
        <p:spPr bwMode="auto">
          <a:xfrm>
            <a:off x="7198588" y="5297699"/>
            <a:ext cx="4536536" cy="1149523"/>
          </a:xfrm>
          <a:prstGeom prst="rect">
            <a:avLst/>
          </a:prstGeom>
          <a:noFill/>
          <a:ln w="9525">
            <a:noFill/>
            <a:miter lim="800000"/>
            <a:headEnd/>
            <a:tailEnd/>
          </a:ln>
        </p:spPr>
      </p:pic>
    </p:spTree>
    <p:extLst>
      <p:ext uri="{BB962C8B-B14F-4D97-AF65-F5344CB8AC3E}">
        <p14:creationId xmlns:p14="http://schemas.microsoft.com/office/powerpoint/2010/main" val="166951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endParaRPr lang="en-GB" dirty="0"/>
          </a:p>
        </p:txBody>
      </p:sp>
      <p:sp>
        <p:nvSpPr>
          <p:cNvPr id="2" name="TextBox 1">
            <a:extLst>
              <a:ext uri="{FF2B5EF4-FFF2-40B4-BE49-F238E27FC236}">
                <a16:creationId xmlns:a16="http://schemas.microsoft.com/office/drawing/2014/main" id="{32D76811-3FD8-40FD-8F61-607B5C35C5FA}"/>
              </a:ext>
            </a:extLst>
          </p:cNvPr>
          <p:cNvSpPr txBox="1"/>
          <p:nvPr/>
        </p:nvSpPr>
        <p:spPr>
          <a:xfrm>
            <a:off x="456876" y="575612"/>
            <a:ext cx="10738339" cy="6032421"/>
          </a:xfrm>
          <a:prstGeom prst="rect">
            <a:avLst/>
          </a:prstGeom>
          <a:noFill/>
        </p:spPr>
        <p:txBody>
          <a:bodyPr wrap="square" rtlCol="0">
            <a:spAutoFit/>
          </a:bodyPr>
          <a:lstStyle/>
          <a:p>
            <a:r>
              <a:rPr lang="en-US" sz="2800" u="sng" dirty="0">
                <a:latin typeface="Century Gothic" panose="020B0502020202020204" pitchFamily="34" charset="0"/>
              </a:rPr>
              <a:t>Our Intent:</a:t>
            </a:r>
          </a:p>
          <a:p>
            <a:endParaRPr lang="en-US" sz="2800" u="sng"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We ensure that the curriculum design allows for small secure steps and </a:t>
            </a:r>
          </a:p>
          <a:p>
            <a:r>
              <a:rPr lang="en-US" dirty="0">
                <a:latin typeface="Century Gothic" panose="020B0502020202020204" pitchFamily="34" charset="0"/>
              </a:rPr>
              <a:t>     acknowledges the importance of the children being secure and fluent in a </a:t>
            </a:r>
          </a:p>
          <a:p>
            <a:r>
              <a:rPr lang="en-US" dirty="0">
                <a:latin typeface="Century Gothic" panose="020B0502020202020204" pitchFamily="34" charset="0"/>
              </a:rPr>
              <a:t>     concept before moving on to the next level.</a:t>
            </a:r>
          </a:p>
          <a:p>
            <a:pPr marL="285750" indent="-285750">
              <a:buFont typeface="Arial" panose="020B0604020202020204" pitchFamily="34" charset="0"/>
              <a:buChar char="•"/>
            </a:pP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P</a:t>
            </a:r>
            <a:r>
              <a:rPr lang="en-US" dirty="0">
                <a:latin typeface="Century Gothic" panose="020B0502020202020204" pitchFamily="34" charset="0"/>
              </a:rPr>
              <a:t>upils are required to explore and investigate </a:t>
            </a:r>
            <a:r>
              <a:rPr lang="en-US" dirty="0" err="1">
                <a:latin typeface="Century Gothic" panose="020B0502020202020204" pitchFamily="34" charset="0"/>
              </a:rPr>
              <a:t>Maths</a:t>
            </a:r>
            <a:r>
              <a:rPr lang="en-US" dirty="0">
                <a:latin typeface="Century Gothic" panose="020B0502020202020204" pitchFamily="34" charset="0"/>
              </a:rPr>
              <a:t> in depth, using mathematical vocabulary to reason and explain their workings.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 wide range of mathematical resources are used in lessons and pupils are taught to show their workings using concrete materials, before establishing ways of pictorially and formally representing their understanding.</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We encourage children to respond positively to challenge, developing resilience in all aspects of maths learning as well as self-reflection in order to identify next steps in their learning.</a:t>
            </a:r>
          </a:p>
          <a:p>
            <a:r>
              <a:rPr lang="en-GB" dirty="0">
                <a:latin typeface="Century Gothic" panose="020B0502020202020204" pitchFamily="34" charset="0"/>
              </a:rPr>
              <a:t> </a:t>
            </a:r>
          </a:p>
          <a:p>
            <a:pPr marL="285750" indent="-285750">
              <a:buFont typeface="Arial" panose="020B0604020202020204" pitchFamily="34" charset="0"/>
              <a:buChar char="•"/>
            </a:pPr>
            <a:r>
              <a:rPr lang="en-US" dirty="0">
                <a:latin typeface="Century Gothic" panose="020B0502020202020204" pitchFamily="34" charset="0"/>
              </a:rPr>
              <a:t>There is a Number focus in day-to-day teaching and learning as we want pupils to develop confidence and mental fluency with whole numbers, counting and place value.</a:t>
            </a:r>
          </a:p>
          <a:p>
            <a:pPr marL="342900" indent="-342900">
              <a:buFont typeface="Arial" panose="020B0604020202020204" pitchFamily="34" charset="0"/>
              <a:buChar char="•"/>
            </a:pPr>
            <a:endParaRPr lang="en-US" sz="2000" dirty="0">
              <a:latin typeface="Century Gothic" panose="020B0502020202020204" pitchFamily="34" charset="0"/>
            </a:endParaRPr>
          </a:p>
        </p:txBody>
      </p:sp>
      <p:pic>
        <p:nvPicPr>
          <p:cNvPr id="3" name="Picture 2">
            <a:extLst>
              <a:ext uri="{FF2B5EF4-FFF2-40B4-BE49-F238E27FC236}">
                <a16:creationId xmlns:a16="http://schemas.microsoft.com/office/drawing/2014/main" id="{D6FD2948-5F92-4BA5-858A-37BABAC9B30C}"/>
              </a:ext>
            </a:extLst>
          </p:cNvPr>
          <p:cNvPicPr>
            <a:picLocks noChangeAspect="1"/>
          </p:cNvPicPr>
          <p:nvPr/>
        </p:nvPicPr>
        <p:blipFill>
          <a:blip r:embed="rId2"/>
          <a:stretch>
            <a:fillRect/>
          </a:stretch>
        </p:blipFill>
        <p:spPr>
          <a:xfrm>
            <a:off x="9316014" y="289249"/>
            <a:ext cx="2552525" cy="1738553"/>
          </a:xfrm>
          <a:prstGeom prst="rect">
            <a:avLst/>
          </a:prstGeom>
        </p:spPr>
      </p:pic>
    </p:spTree>
    <p:extLst>
      <p:ext uri="{BB962C8B-B14F-4D97-AF65-F5344CB8AC3E}">
        <p14:creationId xmlns:p14="http://schemas.microsoft.com/office/powerpoint/2010/main" val="284874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endParaRPr lang="en-GB" dirty="0"/>
          </a:p>
        </p:txBody>
      </p:sp>
      <p:sp>
        <p:nvSpPr>
          <p:cNvPr id="2" name="TextBox 1">
            <a:extLst>
              <a:ext uri="{FF2B5EF4-FFF2-40B4-BE49-F238E27FC236}">
                <a16:creationId xmlns:a16="http://schemas.microsoft.com/office/drawing/2014/main" id="{32D76811-3FD8-40FD-8F61-607B5C35C5FA}"/>
              </a:ext>
            </a:extLst>
          </p:cNvPr>
          <p:cNvSpPr txBox="1"/>
          <p:nvPr/>
        </p:nvSpPr>
        <p:spPr>
          <a:xfrm>
            <a:off x="456876" y="575612"/>
            <a:ext cx="10738339" cy="3416320"/>
          </a:xfrm>
          <a:prstGeom prst="rect">
            <a:avLst/>
          </a:prstGeom>
          <a:noFill/>
        </p:spPr>
        <p:txBody>
          <a:bodyPr wrap="square" rtlCol="0">
            <a:spAutoFit/>
          </a:bodyPr>
          <a:lstStyle/>
          <a:p>
            <a:r>
              <a:rPr lang="en-US" sz="2800" u="sng" dirty="0">
                <a:latin typeface="Century Gothic" panose="020B0502020202020204" pitchFamily="34" charset="0"/>
              </a:rPr>
              <a:t>EYFS Curriculum:</a:t>
            </a:r>
          </a:p>
          <a:p>
            <a:endParaRPr lang="en-US" sz="2800" u="sng" dirty="0">
              <a:latin typeface="Century Gothic" panose="020B0502020202020204" pitchFamily="34" charset="0"/>
            </a:endParaRPr>
          </a:p>
          <a:p>
            <a:pPr marL="342900" indent="-342900">
              <a:buFont typeface="Arial" panose="020B0604020202020204" pitchFamily="34" charset="0"/>
              <a:buChar char="•"/>
            </a:pPr>
            <a:r>
              <a:rPr lang="en-GB" sz="2000" dirty="0">
                <a:latin typeface="Century Gothic" panose="020B0502020202020204" pitchFamily="34" charset="0"/>
              </a:rPr>
              <a:t>EYFS Statutory Educational Programme: </a:t>
            </a:r>
          </a:p>
          <a:p>
            <a:endParaRPr lang="en-GB" sz="2000" dirty="0">
              <a:latin typeface="Century Gothic" panose="020B0502020202020204" pitchFamily="34" charset="0"/>
            </a:endParaRPr>
          </a:p>
          <a:p>
            <a:r>
              <a:rPr lang="en-GB" sz="2000" dirty="0">
                <a:latin typeface="Century Gothic" panose="020B0502020202020204" pitchFamily="34" charset="0"/>
              </a:rPr>
              <a:t>Developing a strong grounding in number is essential so that all children develop the necessary building blocks to excel mathematically. Children should be able to count confidently, develop a deep understanding of the </a:t>
            </a:r>
            <a:r>
              <a:rPr lang="en-GB" sz="2000" b="1" dirty="0">
                <a:latin typeface="Century Gothic" panose="020B0502020202020204" pitchFamily="34" charset="0"/>
              </a:rPr>
              <a:t>numbers to 10</a:t>
            </a:r>
            <a:r>
              <a:rPr lang="en-GB" sz="2000" dirty="0">
                <a:latin typeface="Century Gothic" panose="020B0502020202020204" pitchFamily="34" charset="0"/>
              </a:rPr>
              <a:t>, the relationships between them and the patterns within those numbers.</a:t>
            </a:r>
          </a:p>
          <a:p>
            <a:endParaRPr lang="en-GB" sz="2000" dirty="0">
              <a:latin typeface="Century Gothic" panose="020B0502020202020204" pitchFamily="34" charset="0"/>
            </a:endParaRPr>
          </a:p>
          <a:p>
            <a:pPr marL="342900" indent="-342900">
              <a:buFont typeface="Arial" panose="020B0604020202020204" pitchFamily="34" charset="0"/>
              <a:buChar char="•"/>
            </a:pPr>
            <a:endParaRPr lang="en-US" sz="2000" dirty="0">
              <a:latin typeface="Century Gothic" panose="020B0502020202020204" pitchFamily="34" charset="0"/>
            </a:endParaRPr>
          </a:p>
        </p:txBody>
      </p:sp>
      <p:pic>
        <p:nvPicPr>
          <p:cNvPr id="5" name="Picture 4">
            <a:extLst>
              <a:ext uri="{FF2B5EF4-FFF2-40B4-BE49-F238E27FC236}">
                <a16:creationId xmlns:a16="http://schemas.microsoft.com/office/drawing/2014/main" id="{0DECC24B-A994-4A6C-94AB-C24DFEEF0B75}"/>
              </a:ext>
            </a:extLst>
          </p:cNvPr>
          <p:cNvPicPr>
            <a:picLocks noChangeAspect="1"/>
          </p:cNvPicPr>
          <p:nvPr/>
        </p:nvPicPr>
        <p:blipFill>
          <a:blip r:embed="rId2"/>
          <a:stretch>
            <a:fillRect/>
          </a:stretch>
        </p:blipFill>
        <p:spPr>
          <a:xfrm>
            <a:off x="8213890" y="3531334"/>
            <a:ext cx="2981325" cy="1714500"/>
          </a:xfrm>
          <a:prstGeom prst="rect">
            <a:avLst/>
          </a:prstGeom>
        </p:spPr>
      </p:pic>
      <p:pic>
        <p:nvPicPr>
          <p:cNvPr id="7" name="Picture 6">
            <a:extLst>
              <a:ext uri="{FF2B5EF4-FFF2-40B4-BE49-F238E27FC236}">
                <a16:creationId xmlns:a16="http://schemas.microsoft.com/office/drawing/2014/main" id="{DED28C0E-E633-4F6B-80B6-10FC23EF152D}"/>
              </a:ext>
            </a:extLst>
          </p:cNvPr>
          <p:cNvPicPr>
            <a:picLocks noChangeAspect="1"/>
          </p:cNvPicPr>
          <p:nvPr/>
        </p:nvPicPr>
        <p:blipFill>
          <a:blip r:embed="rId3"/>
          <a:stretch>
            <a:fillRect/>
          </a:stretch>
        </p:blipFill>
        <p:spPr>
          <a:xfrm>
            <a:off x="323461" y="4785235"/>
            <a:ext cx="2599732" cy="793930"/>
          </a:xfrm>
          <a:prstGeom prst="rect">
            <a:avLst/>
          </a:prstGeom>
        </p:spPr>
      </p:pic>
      <p:pic>
        <p:nvPicPr>
          <p:cNvPr id="9" name="Picture 8">
            <a:extLst>
              <a:ext uri="{FF2B5EF4-FFF2-40B4-BE49-F238E27FC236}">
                <a16:creationId xmlns:a16="http://schemas.microsoft.com/office/drawing/2014/main" id="{17DAE7DC-16F2-46DC-AF68-8D22ABD80E65}"/>
              </a:ext>
            </a:extLst>
          </p:cNvPr>
          <p:cNvPicPr>
            <a:picLocks noChangeAspect="1"/>
          </p:cNvPicPr>
          <p:nvPr/>
        </p:nvPicPr>
        <p:blipFill>
          <a:blip r:embed="rId4"/>
          <a:stretch>
            <a:fillRect/>
          </a:stretch>
        </p:blipFill>
        <p:spPr>
          <a:xfrm>
            <a:off x="5695849" y="5313115"/>
            <a:ext cx="2309757" cy="969273"/>
          </a:xfrm>
          <a:prstGeom prst="rect">
            <a:avLst/>
          </a:prstGeom>
        </p:spPr>
      </p:pic>
      <p:pic>
        <p:nvPicPr>
          <p:cNvPr id="1026" name="Picture 2" descr="See the source image">
            <a:extLst>
              <a:ext uri="{FF2B5EF4-FFF2-40B4-BE49-F238E27FC236}">
                <a16:creationId xmlns:a16="http://schemas.microsoft.com/office/drawing/2014/main" id="{F0452125-1160-4822-A437-1C7AE3A505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532" y="3291138"/>
            <a:ext cx="2339009" cy="2339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AC36D9F-F402-4ECB-BCDD-0475CAFBC103}"/>
              </a:ext>
            </a:extLst>
          </p:cNvPr>
          <p:cNvPicPr>
            <a:picLocks noChangeAspect="1"/>
          </p:cNvPicPr>
          <p:nvPr/>
        </p:nvPicPr>
        <p:blipFill>
          <a:blip r:embed="rId6"/>
          <a:stretch>
            <a:fillRect/>
          </a:stretch>
        </p:blipFill>
        <p:spPr>
          <a:xfrm>
            <a:off x="9537482" y="575612"/>
            <a:ext cx="1657733" cy="1074668"/>
          </a:xfrm>
          <a:prstGeom prst="rect">
            <a:avLst/>
          </a:prstGeom>
        </p:spPr>
      </p:pic>
    </p:spTree>
    <p:extLst>
      <p:ext uri="{BB962C8B-B14F-4D97-AF65-F5344CB8AC3E}">
        <p14:creationId xmlns:p14="http://schemas.microsoft.com/office/powerpoint/2010/main" val="41617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endParaRPr lang="en-GB" dirty="0"/>
          </a:p>
        </p:txBody>
      </p:sp>
      <p:sp>
        <p:nvSpPr>
          <p:cNvPr id="2" name="TextBox 1">
            <a:extLst>
              <a:ext uri="{FF2B5EF4-FFF2-40B4-BE49-F238E27FC236}">
                <a16:creationId xmlns:a16="http://schemas.microsoft.com/office/drawing/2014/main" id="{32D76811-3FD8-40FD-8F61-607B5C35C5FA}"/>
              </a:ext>
            </a:extLst>
          </p:cNvPr>
          <p:cNvSpPr txBox="1"/>
          <p:nvPr/>
        </p:nvSpPr>
        <p:spPr>
          <a:xfrm>
            <a:off x="456876" y="575612"/>
            <a:ext cx="10738339" cy="6247864"/>
          </a:xfrm>
          <a:prstGeom prst="rect">
            <a:avLst/>
          </a:prstGeom>
          <a:noFill/>
        </p:spPr>
        <p:txBody>
          <a:bodyPr wrap="square" rtlCol="0">
            <a:spAutoFit/>
          </a:bodyPr>
          <a:lstStyle/>
          <a:p>
            <a:pPr algn="l"/>
            <a:r>
              <a:rPr lang="en-US" sz="2000" b="1" i="0" dirty="0">
                <a:solidFill>
                  <a:srgbClr val="222222"/>
                </a:solidFill>
                <a:effectLst/>
                <a:latin typeface="Century Gothic" panose="020B0502020202020204" pitchFamily="34" charset="0"/>
              </a:rPr>
              <a:t>End of Year Expectation:</a:t>
            </a:r>
            <a:endParaRPr lang="en-GB" sz="2000" b="1" i="0" dirty="0">
              <a:solidFill>
                <a:srgbClr val="222222"/>
              </a:solidFill>
              <a:effectLst/>
              <a:latin typeface="Century Gothic" panose="020B0502020202020204" pitchFamily="34" charset="0"/>
            </a:endParaRPr>
          </a:p>
          <a:p>
            <a:pPr algn="l"/>
            <a:r>
              <a:rPr lang="en-GB" sz="2000" b="1" i="0" dirty="0">
                <a:solidFill>
                  <a:srgbClr val="222222"/>
                </a:solidFill>
                <a:effectLst/>
                <a:latin typeface="Century Gothic" panose="020B0502020202020204" pitchFamily="34" charset="0"/>
              </a:rPr>
              <a:t>Number</a:t>
            </a:r>
          </a:p>
          <a:p>
            <a:pPr algn="l"/>
            <a:r>
              <a:rPr lang="en-GB" sz="2000" b="1" i="0" dirty="0">
                <a:solidFill>
                  <a:srgbClr val="222222"/>
                </a:solidFill>
                <a:effectLst/>
                <a:latin typeface="Century Gothic" panose="020B0502020202020204" pitchFamily="34" charset="0"/>
              </a:rPr>
              <a:t>Early Learning Goal</a:t>
            </a:r>
          </a:p>
          <a:p>
            <a:pPr algn="l"/>
            <a:r>
              <a:rPr lang="en-GB" sz="2000" b="0" i="0" dirty="0">
                <a:solidFill>
                  <a:srgbClr val="222222"/>
                </a:solidFill>
                <a:effectLst/>
                <a:latin typeface="Century Gothic" panose="020B0502020202020204" pitchFamily="34" charset="0"/>
              </a:rPr>
              <a:t>Children at the expected level of development will:</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Have a deep understanding of number to 10, including the composition of each number;</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Subitise (recognise quantities without counting) up to 5;</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Automatically recall (without reference to rhymes, counting or other aids) number bonds up to 5 (including subtraction facts) and some number bonds to 10, including double facts.</a:t>
            </a:r>
          </a:p>
          <a:p>
            <a:pPr algn="l"/>
            <a:endParaRPr lang="en-GB" sz="2000" b="0" i="0" dirty="0">
              <a:solidFill>
                <a:srgbClr val="222222"/>
              </a:solidFill>
              <a:effectLst/>
              <a:latin typeface="Century Gothic" panose="020B0502020202020204" pitchFamily="34" charset="0"/>
            </a:endParaRPr>
          </a:p>
          <a:p>
            <a:r>
              <a:rPr lang="en-GB" sz="2000" b="1" i="0" dirty="0">
                <a:solidFill>
                  <a:srgbClr val="222222"/>
                </a:solidFill>
                <a:effectLst/>
                <a:latin typeface="Century Gothic" panose="020B0502020202020204" pitchFamily="34" charset="0"/>
              </a:rPr>
              <a:t>Numerical Patterns</a:t>
            </a:r>
          </a:p>
          <a:p>
            <a:r>
              <a:rPr lang="en-GB" sz="2000" b="1" dirty="0">
                <a:solidFill>
                  <a:srgbClr val="222222"/>
                </a:solidFill>
                <a:latin typeface="Century Gothic" panose="020B0502020202020204" pitchFamily="34" charset="0"/>
              </a:rPr>
              <a:t>Early Learning Goal</a:t>
            </a:r>
          </a:p>
          <a:p>
            <a:pPr algn="l"/>
            <a:r>
              <a:rPr lang="en-GB" sz="2000" b="0" i="0" dirty="0">
                <a:solidFill>
                  <a:srgbClr val="222222"/>
                </a:solidFill>
                <a:effectLst/>
                <a:latin typeface="Century Gothic" panose="020B0502020202020204" pitchFamily="34" charset="0"/>
              </a:rPr>
              <a:t>Children at the expected level of development will:</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Verbally count beyond 20, recognising the pattern of the counting system;</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Compare quantities up to 10 in different contexts, recognising when one quantity is greater than, less than or the same as the other quantity;</a:t>
            </a:r>
          </a:p>
          <a:p>
            <a:pPr algn="l">
              <a:buFont typeface="Arial" panose="020B0604020202020204" pitchFamily="34" charset="0"/>
              <a:buChar char="•"/>
            </a:pPr>
            <a:r>
              <a:rPr lang="en-GB" sz="2000" b="0" i="0" dirty="0">
                <a:solidFill>
                  <a:srgbClr val="222222"/>
                </a:solidFill>
                <a:effectLst/>
                <a:latin typeface="Century Gothic" panose="020B0502020202020204" pitchFamily="34" charset="0"/>
              </a:rPr>
              <a:t>Explore and represent patterns within numbers up to 10, including evens and odds, double facts and how quantities can be distributed equally.</a:t>
            </a:r>
          </a:p>
          <a:p>
            <a:endParaRPr lang="en-US" sz="2000" dirty="0">
              <a:latin typeface="Century Gothic" panose="020B0502020202020204" pitchFamily="34" charset="0"/>
            </a:endParaRPr>
          </a:p>
        </p:txBody>
      </p:sp>
      <p:pic>
        <p:nvPicPr>
          <p:cNvPr id="5" name="Picture 2" descr="http://www.playgroundimagineering.co.uk/userfiles/image/Number-Snake.png">
            <a:extLst>
              <a:ext uri="{FF2B5EF4-FFF2-40B4-BE49-F238E27FC236}">
                <a16:creationId xmlns:a16="http://schemas.microsoft.com/office/drawing/2014/main" id="{21C8A13F-7C31-4D9B-9124-6F2AA6031893}"/>
              </a:ext>
            </a:extLst>
          </p:cNvPr>
          <p:cNvPicPr>
            <a:picLocks noChangeAspect="1" noChangeArrowheads="1"/>
          </p:cNvPicPr>
          <p:nvPr/>
        </p:nvPicPr>
        <p:blipFill>
          <a:blip r:embed="rId2" cstate="print"/>
          <a:srcRect t="62910"/>
          <a:stretch>
            <a:fillRect/>
          </a:stretch>
        </p:blipFill>
        <p:spPr bwMode="auto">
          <a:xfrm>
            <a:off x="6995341" y="3419669"/>
            <a:ext cx="4536536" cy="1149523"/>
          </a:xfrm>
          <a:prstGeom prst="rect">
            <a:avLst/>
          </a:prstGeom>
          <a:noFill/>
          <a:ln w="9525">
            <a:noFill/>
            <a:miter lim="800000"/>
            <a:headEnd/>
            <a:tailEnd/>
          </a:ln>
        </p:spPr>
      </p:pic>
    </p:spTree>
    <p:extLst>
      <p:ext uri="{BB962C8B-B14F-4D97-AF65-F5344CB8AC3E}">
        <p14:creationId xmlns:p14="http://schemas.microsoft.com/office/powerpoint/2010/main" val="229825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endParaRPr lang="en-GB" dirty="0"/>
          </a:p>
        </p:txBody>
      </p:sp>
      <p:sp>
        <p:nvSpPr>
          <p:cNvPr id="2" name="TextBox 1">
            <a:extLst>
              <a:ext uri="{FF2B5EF4-FFF2-40B4-BE49-F238E27FC236}">
                <a16:creationId xmlns:a16="http://schemas.microsoft.com/office/drawing/2014/main" id="{32D76811-3FD8-40FD-8F61-607B5C35C5FA}"/>
              </a:ext>
            </a:extLst>
          </p:cNvPr>
          <p:cNvSpPr txBox="1"/>
          <p:nvPr/>
        </p:nvSpPr>
        <p:spPr>
          <a:xfrm>
            <a:off x="456876" y="575612"/>
            <a:ext cx="10738339" cy="5324535"/>
          </a:xfrm>
          <a:prstGeom prst="rect">
            <a:avLst/>
          </a:prstGeom>
          <a:noFill/>
        </p:spPr>
        <p:txBody>
          <a:bodyPr wrap="square" rtlCol="0">
            <a:spAutoFit/>
          </a:bodyPr>
          <a:lstStyle/>
          <a:p>
            <a:pPr algn="l"/>
            <a:r>
              <a:rPr lang="en-GB" sz="2000" b="1" i="0" dirty="0">
                <a:solidFill>
                  <a:srgbClr val="222222"/>
                </a:solidFill>
                <a:effectLst/>
                <a:latin typeface="Century Gothic" panose="020B0502020202020204" pitchFamily="34" charset="0"/>
              </a:rPr>
              <a:t>In Reception the children will be learning to:</a:t>
            </a:r>
          </a:p>
          <a:p>
            <a:pPr algn="l"/>
            <a:endParaRPr lang="en-GB" sz="2000" b="0" i="0" dirty="0">
              <a:solidFill>
                <a:srgbClr val="222222"/>
              </a:solidFill>
              <a:effectLst/>
              <a:latin typeface="Century Gothic" panose="020B0502020202020204" pitchFamily="34" charset="0"/>
            </a:endParaRPr>
          </a:p>
          <a:p>
            <a:pPr marL="342900" indent="-342900">
              <a:buFontTx/>
              <a:buChar char="-"/>
            </a:pPr>
            <a:r>
              <a:rPr lang="en-US" sz="2000" dirty="0">
                <a:latin typeface="Century Gothic" panose="020B0502020202020204" pitchFamily="34" charset="0"/>
              </a:rPr>
              <a:t>Count objects, actions and sounds.</a:t>
            </a:r>
          </a:p>
          <a:p>
            <a:pPr marL="342900" indent="-342900">
              <a:buFontTx/>
              <a:buChar char="-"/>
            </a:pPr>
            <a:r>
              <a:rPr lang="en-GB" sz="2000" dirty="0">
                <a:latin typeface="Century Gothic" panose="020B0502020202020204" pitchFamily="34" charset="0"/>
              </a:rPr>
              <a:t>Subitise.</a:t>
            </a:r>
          </a:p>
          <a:p>
            <a:pPr marL="342900" indent="-342900">
              <a:buFontTx/>
              <a:buChar char="-"/>
            </a:pPr>
            <a:r>
              <a:rPr lang="en-US" sz="2000" dirty="0">
                <a:latin typeface="Century Gothic" panose="020B0502020202020204" pitchFamily="34" charset="0"/>
              </a:rPr>
              <a:t>Link the number symbol (numeral) with its cardinal number value.</a:t>
            </a:r>
          </a:p>
          <a:p>
            <a:pPr marL="342900" indent="-342900">
              <a:buFontTx/>
              <a:buChar char="-"/>
            </a:pPr>
            <a:r>
              <a:rPr lang="en-GB" sz="2000" dirty="0">
                <a:latin typeface="Century Gothic" panose="020B0502020202020204" pitchFamily="34" charset="0"/>
              </a:rPr>
              <a:t>Count beyond ten.</a:t>
            </a:r>
          </a:p>
          <a:p>
            <a:pPr marL="342900" indent="-342900">
              <a:buFontTx/>
              <a:buChar char="-"/>
            </a:pPr>
            <a:r>
              <a:rPr lang="en-GB" sz="2000" dirty="0">
                <a:latin typeface="Century Gothic" panose="020B0502020202020204" pitchFamily="34" charset="0"/>
              </a:rPr>
              <a:t>Compare numbers.</a:t>
            </a:r>
          </a:p>
          <a:p>
            <a:pPr marL="342900" indent="-342900">
              <a:buFontTx/>
              <a:buChar char="-"/>
            </a:pPr>
            <a:r>
              <a:rPr lang="en-US" sz="2000" dirty="0">
                <a:latin typeface="Century Gothic" panose="020B0502020202020204" pitchFamily="34" charset="0"/>
              </a:rPr>
              <a:t>Understand the ‘one more than/one less than’ relationship between </a:t>
            </a:r>
          </a:p>
          <a:p>
            <a:r>
              <a:rPr lang="en-US" sz="2000" dirty="0">
                <a:latin typeface="Century Gothic" panose="020B0502020202020204" pitchFamily="34" charset="0"/>
              </a:rPr>
              <a:t>     consecutive numbers.</a:t>
            </a:r>
          </a:p>
          <a:p>
            <a:pPr marL="342900" indent="-342900">
              <a:buFontTx/>
              <a:buChar char="-"/>
            </a:pPr>
            <a:r>
              <a:rPr lang="en-US" sz="2000" dirty="0">
                <a:latin typeface="Century Gothic" panose="020B0502020202020204" pitchFamily="34" charset="0"/>
              </a:rPr>
              <a:t>Explore the composition of numbers to 10.</a:t>
            </a:r>
          </a:p>
          <a:p>
            <a:pPr marL="342900" indent="-342900">
              <a:buFontTx/>
              <a:buChar char="-"/>
            </a:pPr>
            <a:r>
              <a:rPr lang="en-US" sz="2000" dirty="0">
                <a:latin typeface="Century Gothic" panose="020B0502020202020204" pitchFamily="34" charset="0"/>
              </a:rPr>
              <a:t>Automatically recall number bonds for numbers 0–5 and some to 10.</a:t>
            </a:r>
          </a:p>
          <a:p>
            <a:pPr marL="342900" indent="-342900">
              <a:buFontTx/>
              <a:buChar char="-"/>
            </a:pPr>
            <a:r>
              <a:rPr lang="en-US" sz="2000" dirty="0">
                <a:latin typeface="Century Gothic" panose="020B0502020202020204" pitchFamily="34" charset="0"/>
              </a:rPr>
              <a:t>Select, rotate and manipulate shapes to develop spatial reasoning skills.</a:t>
            </a:r>
          </a:p>
          <a:p>
            <a:pPr marL="342900" indent="-342900">
              <a:buFontTx/>
              <a:buChar char="-"/>
            </a:pPr>
            <a:r>
              <a:rPr lang="en-US" sz="2000" dirty="0">
                <a:latin typeface="Century Gothic" panose="020B0502020202020204" pitchFamily="34" charset="0"/>
              </a:rPr>
              <a:t>Compose and decompose shapes so that children </a:t>
            </a:r>
            <a:r>
              <a:rPr lang="en-US" sz="2000" dirty="0" err="1">
                <a:latin typeface="Century Gothic" panose="020B0502020202020204" pitchFamily="34" charset="0"/>
              </a:rPr>
              <a:t>recognise</a:t>
            </a:r>
            <a:r>
              <a:rPr lang="en-US" sz="2000" dirty="0">
                <a:latin typeface="Century Gothic" panose="020B0502020202020204" pitchFamily="34" charset="0"/>
              </a:rPr>
              <a:t> a shape can have other shapes within it, just as numbers can.</a:t>
            </a:r>
          </a:p>
          <a:p>
            <a:pPr marL="342900" indent="-342900">
              <a:buFontTx/>
              <a:buChar char="-"/>
            </a:pPr>
            <a:r>
              <a:rPr lang="en-US" sz="2000" dirty="0">
                <a:latin typeface="Century Gothic" panose="020B0502020202020204" pitchFamily="34" charset="0"/>
              </a:rPr>
              <a:t>Copy, continue and create repeating patterns.</a:t>
            </a:r>
          </a:p>
          <a:p>
            <a:pPr marL="342900" indent="-342900">
              <a:buFontTx/>
              <a:buChar char="-"/>
            </a:pPr>
            <a:r>
              <a:rPr lang="en-US" sz="2000" dirty="0">
                <a:latin typeface="Century Gothic" panose="020B0502020202020204" pitchFamily="34" charset="0"/>
              </a:rPr>
              <a:t>Compare length, weight and capacity.</a:t>
            </a:r>
          </a:p>
          <a:p>
            <a:pPr marL="342900" indent="-342900">
              <a:buFontTx/>
              <a:buChar char="-"/>
            </a:pPr>
            <a:endParaRPr lang="en-US" sz="2000" dirty="0">
              <a:latin typeface="Century Gothic" panose="020B0502020202020204" pitchFamily="34" charset="0"/>
            </a:endParaRPr>
          </a:p>
        </p:txBody>
      </p:sp>
      <p:pic>
        <p:nvPicPr>
          <p:cNvPr id="1026" name="Picture 2" descr="Teaching for Mastery in EYFS: A Mathematics Guide for Parents">
            <a:extLst>
              <a:ext uri="{FF2B5EF4-FFF2-40B4-BE49-F238E27FC236}">
                <a16:creationId xmlns:a16="http://schemas.microsoft.com/office/drawing/2014/main" id="{6EBA53E2-4CAF-4BF7-BD88-DD43946C2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489" y="4559628"/>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855288F-8D29-4C61-A1D9-26182FE4A385}"/>
              </a:ext>
            </a:extLst>
          </p:cNvPr>
          <p:cNvPicPr>
            <a:picLocks noChangeAspect="1"/>
          </p:cNvPicPr>
          <p:nvPr/>
        </p:nvPicPr>
        <p:blipFill>
          <a:blip r:embed="rId3"/>
          <a:stretch>
            <a:fillRect/>
          </a:stretch>
        </p:blipFill>
        <p:spPr>
          <a:xfrm>
            <a:off x="9503960" y="375052"/>
            <a:ext cx="1859559" cy="2789338"/>
          </a:xfrm>
          <a:prstGeom prst="rect">
            <a:avLst/>
          </a:prstGeom>
        </p:spPr>
      </p:pic>
    </p:spTree>
    <p:extLst>
      <p:ext uri="{BB962C8B-B14F-4D97-AF65-F5344CB8AC3E}">
        <p14:creationId xmlns:p14="http://schemas.microsoft.com/office/powerpoint/2010/main" val="195383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62616"/>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2632BA6-FF26-42B4-8471-0D9E149D3286}"/>
              </a:ext>
            </a:extLst>
          </p:cNvPr>
          <p:cNvSpPr txBox="1"/>
          <p:nvPr/>
        </p:nvSpPr>
        <p:spPr>
          <a:xfrm>
            <a:off x="323461" y="447869"/>
            <a:ext cx="8449478" cy="369332"/>
          </a:xfrm>
          <a:prstGeom prst="rect">
            <a:avLst/>
          </a:prstGeom>
          <a:noFill/>
        </p:spPr>
        <p:txBody>
          <a:bodyPr wrap="square" rtlCol="0">
            <a:spAutoFit/>
          </a:bodyPr>
          <a:lstStyle/>
          <a:p>
            <a:r>
              <a:rPr lang="en-US" b="1" u="sng" dirty="0">
                <a:latin typeface="Century Gothic" panose="020B0502020202020204" pitchFamily="34" charset="0"/>
              </a:rPr>
              <a:t>What do we do to help children? </a:t>
            </a:r>
            <a:endParaRPr lang="en-GB" b="1" u="sng" dirty="0">
              <a:latin typeface="Century Gothic" panose="020B0502020202020204" pitchFamily="34" charset="0"/>
            </a:endParaRPr>
          </a:p>
        </p:txBody>
      </p:sp>
      <p:pic>
        <p:nvPicPr>
          <p:cNvPr id="5" name="Picture 2">
            <a:extLst>
              <a:ext uri="{FF2B5EF4-FFF2-40B4-BE49-F238E27FC236}">
                <a16:creationId xmlns:a16="http://schemas.microsoft.com/office/drawing/2014/main" id="{34EA2103-D79F-4B90-B7CC-16D9E9ED8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48" t="7770" r="61302" b="8023"/>
          <a:stretch>
            <a:fillRect/>
          </a:stretch>
        </p:blipFill>
        <p:spPr>
          <a:xfrm>
            <a:off x="817563" y="1692275"/>
            <a:ext cx="2087562" cy="4378325"/>
          </a:xfrm>
          <a:prstGeom prst="rect">
            <a:avLst/>
          </a:prstGeom>
        </p:spPr>
      </p:pic>
      <p:pic>
        <p:nvPicPr>
          <p:cNvPr id="6" name="Picture 2">
            <a:extLst>
              <a:ext uri="{FF2B5EF4-FFF2-40B4-BE49-F238E27FC236}">
                <a16:creationId xmlns:a16="http://schemas.microsoft.com/office/drawing/2014/main" id="{8BB9A654-82D2-4E67-B2D7-B98F00E7B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094" t="7770" r="15366" b="8023"/>
          <a:stretch>
            <a:fillRect/>
          </a:stretch>
        </p:blipFill>
        <p:spPr bwMode="auto">
          <a:xfrm>
            <a:off x="3433763" y="1692275"/>
            <a:ext cx="2112962"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DFE07772-44B7-42FF-A6C7-CBB9D618D4FD}"/>
              </a:ext>
            </a:extLst>
          </p:cNvPr>
          <p:cNvSpPr txBox="1">
            <a:spLocks noChangeArrowheads="1"/>
          </p:cNvSpPr>
          <p:nvPr/>
        </p:nvSpPr>
        <p:spPr bwMode="auto">
          <a:xfrm>
            <a:off x="6380163" y="1692275"/>
            <a:ext cx="16049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GB" altLang="en-US" sz="4000" b="1" dirty="0"/>
              <a:t>1</a:t>
            </a:r>
          </a:p>
          <a:p>
            <a:pPr algn="ctr">
              <a:spcBef>
                <a:spcPct val="0"/>
              </a:spcBef>
              <a:buClrTx/>
              <a:buSzTx/>
              <a:buFontTx/>
              <a:buNone/>
            </a:pPr>
            <a:endParaRPr lang="en-GB" altLang="en-US" sz="4000" b="1" dirty="0"/>
          </a:p>
          <a:p>
            <a:pPr algn="ctr">
              <a:spcBef>
                <a:spcPct val="0"/>
              </a:spcBef>
              <a:buClrTx/>
              <a:buSzTx/>
              <a:buFontTx/>
              <a:buNone/>
            </a:pPr>
            <a:r>
              <a:rPr lang="en-GB" altLang="en-US" sz="4000" b="1" dirty="0"/>
              <a:t>2</a:t>
            </a:r>
          </a:p>
          <a:p>
            <a:pPr algn="ctr">
              <a:spcBef>
                <a:spcPct val="0"/>
              </a:spcBef>
              <a:buClrTx/>
              <a:buSzTx/>
              <a:buFontTx/>
              <a:buNone/>
            </a:pPr>
            <a:endParaRPr lang="en-GB" altLang="en-US" sz="4000" b="1" dirty="0"/>
          </a:p>
          <a:p>
            <a:pPr algn="ctr">
              <a:spcBef>
                <a:spcPct val="0"/>
              </a:spcBef>
              <a:buClrTx/>
              <a:buSzTx/>
              <a:buFontTx/>
              <a:buNone/>
            </a:pPr>
            <a:r>
              <a:rPr lang="en-GB" altLang="en-US" sz="4000" b="1" dirty="0"/>
              <a:t>3</a:t>
            </a:r>
          </a:p>
          <a:p>
            <a:pPr algn="ctr">
              <a:spcBef>
                <a:spcPct val="0"/>
              </a:spcBef>
              <a:buClrTx/>
              <a:buSzTx/>
              <a:buFontTx/>
              <a:buNone/>
            </a:pPr>
            <a:endParaRPr lang="en-GB" altLang="en-US" sz="4000" b="1" dirty="0"/>
          </a:p>
          <a:p>
            <a:pPr algn="ctr">
              <a:spcBef>
                <a:spcPct val="0"/>
              </a:spcBef>
              <a:buClrTx/>
              <a:buSzTx/>
              <a:buFontTx/>
              <a:buNone/>
            </a:pPr>
            <a:r>
              <a:rPr lang="en-GB" altLang="en-US" sz="4000" b="1" dirty="0"/>
              <a:t>4</a:t>
            </a:r>
          </a:p>
        </p:txBody>
      </p:sp>
      <p:sp>
        <p:nvSpPr>
          <p:cNvPr id="3" name="TextBox 2">
            <a:extLst>
              <a:ext uri="{FF2B5EF4-FFF2-40B4-BE49-F238E27FC236}">
                <a16:creationId xmlns:a16="http://schemas.microsoft.com/office/drawing/2014/main" id="{7066D914-01DF-485E-91C2-44C4B7F80B3C}"/>
              </a:ext>
            </a:extLst>
          </p:cNvPr>
          <p:cNvSpPr txBox="1"/>
          <p:nvPr/>
        </p:nvSpPr>
        <p:spPr>
          <a:xfrm>
            <a:off x="817563" y="1070072"/>
            <a:ext cx="1441420" cy="538609"/>
          </a:xfrm>
          <a:prstGeom prst="rect">
            <a:avLst/>
          </a:prstGeom>
          <a:noFill/>
        </p:spPr>
        <p:txBody>
          <a:bodyPr wrap="none" rtlCol="0">
            <a:spAutoFit/>
          </a:bodyPr>
          <a:lstStyle/>
          <a:p>
            <a:pPr algn="ctr"/>
            <a:r>
              <a:rPr lang="en-US" dirty="0">
                <a:latin typeface="Century Gothic" panose="020B0502020202020204" pitchFamily="34" charset="0"/>
              </a:rPr>
              <a:t>Concrete</a:t>
            </a:r>
          </a:p>
          <a:p>
            <a:pPr algn="ctr"/>
            <a:r>
              <a:rPr lang="en-US" sz="1100" dirty="0">
                <a:latin typeface="Century Gothic" panose="020B0502020202020204" pitchFamily="34" charset="0"/>
              </a:rPr>
              <a:t>(Physical Objects) </a:t>
            </a:r>
            <a:endParaRPr lang="en-GB" sz="1100" dirty="0">
              <a:latin typeface="Century Gothic" panose="020B0502020202020204" pitchFamily="34" charset="0"/>
            </a:endParaRPr>
          </a:p>
        </p:txBody>
      </p:sp>
      <p:sp>
        <p:nvSpPr>
          <p:cNvPr id="8" name="TextBox 7">
            <a:extLst>
              <a:ext uri="{FF2B5EF4-FFF2-40B4-BE49-F238E27FC236}">
                <a16:creationId xmlns:a16="http://schemas.microsoft.com/office/drawing/2014/main" id="{62F5E42F-54E1-4A06-836F-9CB082417688}"/>
              </a:ext>
            </a:extLst>
          </p:cNvPr>
          <p:cNvSpPr txBox="1"/>
          <p:nvPr/>
        </p:nvSpPr>
        <p:spPr>
          <a:xfrm>
            <a:off x="3783213" y="1076131"/>
            <a:ext cx="1627369" cy="553998"/>
          </a:xfrm>
          <a:prstGeom prst="rect">
            <a:avLst/>
          </a:prstGeom>
          <a:noFill/>
        </p:spPr>
        <p:txBody>
          <a:bodyPr wrap="none" rtlCol="0">
            <a:spAutoFit/>
          </a:bodyPr>
          <a:lstStyle/>
          <a:p>
            <a:pPr algn="ctr"/>
            <a:r>
              <a:rPr lang="en-US" dirty="0">
                <a:latin typeface="Century Gothic" panose="020B0502020202020204" pitchFamily="34" charset="0"/>
              </a:rPr>
              <a:t>Pictorial</a:t>
            </a:r>
          </a:p>
          <a:p>
            <a:pPr algn="ctr"/>
            <a:r>
              <a:rPr lang="en-US" sz="1200" dirty="0">
                <a:latin typeface="Century Gothic" panose="020B0502020202020204" pitchFamily="34" charset="0"/>
              </a:rPr>
              <a:t>(Drawings/Models) </a:t>
            </a:r>
            <a:endParaRPr lang="en-GB" sz="1200" dirty="0">
              <a:latin typeface="Century Gothic" panose="020B0502020202020204" pitchFamily="34" charset="0"/>
            </a:endParaRPr>
          </a:p>
        </p:txBody>
      </p:sp>
      <p:sp>
        <p:nvSpPr>
          <p:cNvPr id="9" name="TextBox 8">
            <a:extLst>
              <a:ext uri="{FF2B5EF4-FFF2-40B4-BE49-F238E27FC236}">
                <a16:creationId xmlns:a16="http://schemas.microsoft.com/office/drawing/2014/main" id="{C9589ADB-3E6E-497F-AF3C-E3502A3063FB}"/>
              </a:ext>
            </a:extLst>
          </p:cNvPr>
          <p:cNvSpPr txBox="1"/>
          <p:nvPr/>
        </p:nvSpPr>
        <p:spPr>
          <a:xfrm>
            <a:off x="6615020" y="1070072"/>
            <a:ext cx="1370888" cy="553998"/>
          </a:xfrm>
          <a:prstGeom prst="rect">
            <a:avLst/>
          </a:prstGeom>
          <a:noFill/>
        </p:spPr>
        <p:txBody>
          <a:bodyPr wrap="none" rtlCol="0">
            <a:spAutoFit/>
          </a:bodyPr>
          <a:lstStyle/>
          <a:p>
            <a:pPr algn="ctr"/>
            <a:r>
              <a:rPr lang="en-US" dirty="0">
                <a:latin typeface="Century Gothic" panose="020B0502020202020204" pitchFamily="34" charset="0"/>
              </a:rPr>
              <a:t>Abstract</a:t>
            </a:r>
          </a:p>
          <a:p>
            <a:pPr algn="ctr"/>
            <a:r>
              <a:rPr lang="en-US" sz="1200" dirty="0">
                <a:latin typeface="Century Gothic" panose="020B0502020202020204" pitchFamily="34" charset="0"/>
              </a:rPr>
              <a:t>(Using numbers)</a:t>
            </a:r>
            <a:endParaRPr lang="en-GB" sz="1200" dirty="0">
              <a:latin typeface="Century Gothic" panose="020B0502020202020204" pitchFamily="34" charset="0"/>
            </a:endParaRPr>
          </a:p>
        </p:txBody>
      </p:sp>
      <p:sp>
        <p:nvSpPr>
          <p:cNvPr id="10" name="TextBox 9">
            <a:extLst>
              <a:ext uri="{FF2B5EF4-FFF2-40B4-BE49-F238E27FC236}">
                <a16:creationId xmlns:a16="http://schemas.microsoft.com/office/drawing/2014/main" id="{EB8852C3-E96A-43A8-8E36-A63E26932065}"/>
              </a:ext>
            </a:extLst>
          </p:cNvPr>
          <p:cNvSpPr txBox="1"/>
          <p:nvPr/>
        </p:nvSpPr>
        <p:spPr>
          <a:xfrm>
            <a:off x="7729655" y="2313137"/>
            <a:ext cx="3730508" cy="1477328"/>
          </a:xfrm>
          <a:prstGeom prst="rect">
            <a:avLst/>
          </a:prstGeom>
          <a:noFill/>
        </p:spPr>
        <p:txBody>
          <a:bodyPr wrap="none" rtlCol="0">
            <a:spAutoFit/>
          </a:bodyPr>
          <a:lstStyle/>
          <a:p>
            <a:r>
              <a:rPr lang="en-US" dirty="0">
                <a:latin typeface="Century Gothic" panose="020B0502020202020204" pitchFamily="34" charset="0"/>
              </a:rPr>
              <a:t>Concrete and pictorial </a:t>
            </a:r>
          </a:p>
          <a:p>
            <a:r>
              <a:rPr lang="en-US" dirty="0">
                <a:latin typeface="Century Gothic" panose="020B0502020202020204" pitchFamily="34" charset="0"/>
              </a:rPr>
              <a:t>representations support</a:t>
            </a:r>
          </a:p>
          <a:p>
            <a:r>
              <a:rPr lang="en-US" dirty="0">
                <a:latin typeface="Century Gothic" panose="020B0502020202020204" pitchFamily="34" charset="0"/>
              </a:rPr>
              <a:t>children to understand abstract</a:t>
            </a:r>
          </a:p>
          <a:p>
            <a:r>
              <a:rPr lang="en-US" dirty="0">
                <a:latin typeface="Century Gothic" panose="020B0502020202020204" pitchFamily="34" charset="0"/>
              </a:rPr>
              <a:t>concepts and deepen </a:t>
            </a:r>
          </a:p>
          <a:p>
            <a:r>
              <a:rPr lang="en-US" dirty="0">
                <a:latin typeface="Century Gothic" panose="020B0502020202020204" pitchFamily="34" charset="0"/>
              </a:rPr>
              <a:t>their knowledge. </a:t>
            </a:r>
            <a:endParaRPr lang="en-GB" dirty="0">
              <a:latin typeface="Century Gothic" panose="020B0502020202020204" pitchFamily="34" charset="0"/>
            </a:endParaRPr>
          </a:p>
        </p:txBody>
      </p:sp>
    </p:spTree>
    <p:extLst>
      <p:ext uri="{BB962C8B-B14F-4D97-AF65-F5344CB8AC3E}">
        <p14:creationId xmlns:p14="http://schemas.microsoft.com/office/powerpoint/2010/main" val="103222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51927" y="289249"/>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2632BA6-FF26-42B4-8471-0D9E149D3286}"/>
              </a:ext>
            </a:extLst>
          </p:cNvPr>
          <p:cNvSpPr txBox="1"/>
          <p:nvPr/>
        </p:nvSpPr>
        <p:spPr>
          <a:xfrm>
            <a:off x="323461" y="447869"/>
            <a:ext cx="11066589" cy="369332"/>
          </a:xfrm>
          <a:prstGeom prst="rect">
            <a:avLst/>
          </a:prstGeom>
          <a:noFill/>
        </p:spPr>
        <p:txBody>
          <a:bodyPr wrap="square" rtlCol="0">
            <a:spAutoFit/>
          </a:bodyPr>
          <a:lstStyle/>
          <a:p>
            <a:r>
              <a:rPr lang="en-US" b="1" u="sng" dirty="0">
                <a:latin typeface="Century Gothic" panose="020B0502020202020204" pitchFamily="34" charset="0"/>
              </a:rPr>
              <a:t>What is number sense?</a:t>
            </a:r>
            <a:endParaRPr lang="en-GB" b="1" u="sng" dirty="0">
              <a:latin typeface="Century Gothic" panose="020B0502020202020204" pitchFamily="34" charset="0"/>
            </a:endParaRPr>
          </a:p>
        </p:txBody>
      </p:sp>
      <p:pic>
        <p:nvPicPr>
          <p:cNvPr id="6" name="Picture 5">
            <a:extLst>
              <a:ext uri="{FF2B5EF4-FFF2-40B4-BE49-F238E27FC236}">
                <a16:creationId xmlns:a16="http://schemas.microsoft.com/office/drawing/2014/main" id="{46EC29C7-3DF5-4CA1-BFD5-D4EABE052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300" y="447869"/>
            <a:ext cx="1285996" cy="1482895"/>
          </a:xfrm>
          <a:prstGeom prst="rect">
            <a:avLst/>
          </a:prstGeom>
        </p:spPr>
      </p:pic>
      <p:sp>
        <p:nvSpPr>
          <p:cNvPr id="7" name="Speech Bubble: Rectangle with Corners Rounded 6">
            <a:extLst>
              <a:ext uri="{FF2B5EF4-FFF2-40B4-BE49-F238E27FC236}">
                <a16:creationId xmlns:a16="http://schemas.microsoft.com/office/drawing/2014/main" id="{2A78E5F0-0D16-492D-B136-061577985791}"/>
              </a:ext>
            </a:extLst>
          </p:cNvPr>
          <p:cNvSpPr/>
          <p:nvPr/>
        </p:nvSpPr>
        <p:spPr>
          <a:xfrm>
            <a:off x="9312677" y="447869"/>
            <a:ext cx="2432481" cy="1296140"/>
          </a:xfrm>
          <a:prstGeom prst="wedgeRoundRectCallout">
            <a:avLst>
              <a:gd name="adj1" fmla="val -39446"/>
              <a:gd name="adj2" fmla="val 69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entury Gothic" panose="020B0502020202020204" pitchFamily="34" charset="0"/>
              </a:rPr>
              <a:t>So….. What is number sense and why is it so important?</a:t>
            </a:r>
          </a:p>
        </p:txBody>
      </p:sp>
      <p:sp>
        <p:nvSpPr>
          <p:cNvPr id="9" name="TextBox 8">
            <a:extLst>
              <a:ext uri="{FF2B5EF4-FFF2-40B4-BE49-F238E27FC236}">
                <a16:creationId xmlns:a16="http://schemas.microsoft.com/office/drawing/2014/main" id="{C65DC577-3E52-4678-A142-38BAC7BBBD79}"/>
              </a:ext>
            </a:extLst>
          </p:cNvPr>
          <p:cNvSpPr txBox="1"/>
          <p:nvPr/>
        </p:nvSpPr>
        <p:spPr>
          <a:xfrm>
            <a:off x="446842" y="1052156"/>
            <a:ext cx="11298316" cy="4801314"/>
          </a:xfrm>
          <a:prstGeom prst="rect">
            <a:avLst/>
          </a:prstGeom>
          <a:noFill/>
        </p:spPr>
        <p:txBody>
          <a:bodyPr wrap="square" rtlCol="0">
            <a:spAutoFit/>
          </a:bodyPr>
          <a:lstStyle/>
          <a:p>
            <a:r>
              <a:rPr lang="en-GB" dirty="0">
                <a:latin typeface="Century Gothic" panose="020B0502020202020204" pitchFamily="34" charset="0"/>
              </a:rPr>
              <a:t>Number sense refers to a child’s fluidity and flexibility with</a:t>
            </a:r>
          </a:p>
          <a:p>
            <a:r>
              <a:rPr lang="en-GB" dirty="0">
                <a:latin typeface="Century Gothic" panose="020B0502020202020204" pitchFamily="34" charset="0"/>
              </a:rPr>
              <a:t>numbers. </a:t>
            </a:r>
          </a:p>
          <a:p>
            <a:endParaRPr lang="en-GB" dirty="0">
              <a:latin typeface="Century Gothic" panose="020B0502020202020204" pitchFamily="34" charset="0"/>
            </a:endParaRPr>
          </a:p>
          <a:p>
            <a:r>
              <a:rPr lang="en-GB" dirty="0">
                <a:latin typeface="Century Gothic" panose="020B0502020202020204" pitchFamily="34" charset="0"/>
              </a:rPr>
              <a:t>It helps children understand what numbers mean, increasing </a:t>
            </a:r>
          </a:p>
          <a:p>
            <a:r>
              <a:rPr lang="en-GB" dirty="0">
                <a:latin typeface="Century Gothic" panose="020B0502020202020204" pitchFamily="34" charset="0"/>
              </a:rPr>
              <a:t>mental mathematics and giving children the tools to look at maths in the outside world and make comparisons. </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Number sense is the main focus in the Early Years Curriculum and forms an essential part of fluency for all year groups. </a:t>
            </a:r>
          </a:p>
          <a:p>
            <a:endParaRPr lang="en-GB" dirty="0">
              <a:latin typeface="Century Gothic" panose="020B0502020202020204" pitchFamily="34" charset="0"/>
            </a:endParaRPr>
          </a:p>
        </p:txBody>
      </p:sp>
      <p:pic>
        <p:nvPicPr>
          <p:cNvPr id="11" name="Picture 2" descr="http://www.playgroundimagineering.co.uk/userfiles/image/Number-Snake.png">
            <a:extLst>
              <a:ext uri="{FF2B5EF4-FFF2-40B4-BE49-F238E27FC236}">
                <a16:creationId xmlns:a16="http://schemas.microsoft.com/office/drawing/2014/main" id="{043E7EBC-3FD4-4DC2-836B-E2FF26787AA0}"/>
              </a:ext>
            </a:extLst>
          </p:cNvPr>
          <p:cNvPicPr>
            <a:picLocks noChangeAspect="1" noChangeArrowheads="1"/>
          </p:cNvPicPr>
          <p:nvPr/>
        </p:nvPicPr>
        <p:blipFill>
          <a:blip r:embed="rId3" cstate="print"/>
          <a:srcRect t="62910"/>
          <a:stretch>
            <a:fillRect/>
          </a:stretch>
        </p:blipFill>
        <p:spPr bwMode="auto">
          <a:xfrm>
            <a:off x="3231669" y="3210286"/>
            <a:ext cx="5381625" cy="1363662"/>
          </a:xfrm>
          <a:prstGeom prst="rect">
            <a:avLst/>
          </a:prstGeom>
          <a:noFill/>
          <a:ln w="9525">
            <a:noFill/>
            <a:miter lim="800000"/>
            <a:headEnd/>
            <a:tailEnd/>
          </a:ln>
        </p:spPr>
      </p:pic>
    </p:spTree>
    <p:extLst>
      <p:ext uri="{BB962C8B-B14F-4D97-AF65-F5344CB8AC3E}">
        <p14:creationId xmlns:p14="http://schemas.microsoft.com/office/powerpoint/2010/main" val="416615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5AF4EC-5B55-42E8-A9E7-ACC36BDF6E37}"/>
              </a:ext>
            </a:extLst>
          </p:cNvPr>
          <p:cNvSpPr/>
          <p:nvPr/>
        </p:nvSpPr>
        <p:spPr>
          <a:xfrm>
            <a:off x="287694" y="218228"/>
            <a:ext cx="11616612" cy="626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7DE27EF-7B73-4056-A388-44DE7F0D12B3}"/>
              </a:ext>
            </a:extLst>
          </p:cNvPr>
          <p:cNvSpPr txBox="1"/>
          <p:nvPr/>
        </p:nvSpPr>
        <p:spPr>
          <a:xfrm>
            <a:off x="556440" y="378931"/>
            <a:ext cx="11053174" cy="5232202"/>
          </a:xfrm>
          <a:prstGeom prst="rect">
            <a:avLst/>
          </a:prstGeom>
          <a:noFill/>
        </p:spPr>
        <p:txBody>
          <a:bodyPr wrap="square" lIns="91440" tIns="45720" rIns="91440" bIns="45720" rtlCol="0" anchor="t">
            <a:spAutoFit/>
          </a:bodyPr>
          <a:lstStyle/>
          <a:p>
            <a:r>
              <a:rPr lang="en-GB" b="1" u="sng" dirty="0">
                <a:latin typeface="Century Gothic" panose="020B0502020202020204" pitchFamily="34" charset="0"/>
              </a:rPr>
              <a:t>How do we help develop Number sense?</a:t>
            </a:r>
          </a:p>
          <a:p>
            <a:endParaRPr lang="en-GB" dirty="0">
              <a:latin typeface="Century Gothic" panose="020B0502020202020204" pitchFamily="34" charset="0"/>
            </a:endParaRPr>
          </a:p>
          <a:p>
            <a:pPr algn="ctr"/>
            <a:r>
              <a:rPr lang="en-GB" sz="4000" b="1" dirty="0">
                <a:latin typeface="Century Gothic" panose="020B0502020202020204" pitchFamily="34" charset="0"/>
              </a:rPr>
              <a:t>Subitising </a:t>
            </a:r>
          </a:p>
          <a:p>
            <a:endParaRPr lang="en-GB" sz="1800" dirty="0">
              <a:latin typeface="Century Gothic" panose="020B0502020202020204" pitchFamily="34" charset="0"/>
            </a:endParaRPr>
          </a:p>
          <a:p>
            <a:r>
              <a:rPr lang="en-GB" sz="1800" dirty="0">
                <a:latin typeface="Century Gothic"/>
              </a:rPr>
              <a:t>Don’t count, say the amount</a:t>
            </a:r>
            <a:r>
              <a:rPr lang="en-GB" dirty="0">
                <a:latin typeface="Century Gothic"/>
              </a:rPr>
              <a:t>.</a:t>
            </a:r>
            <a:endParaRPr lang="en-GB" sz="1800" dirty="0">
              <a:latin typeface="Century Gothic" panose="020B0502020202020204" pitchFamily="34" charset="0"/>
            </a:endParaRPr>
          </a:p>
          <a:p>
            <a:endParaRPr lang="en-GB" sz="1800" dirty="0">
              <a:latin typeface="Century Gothic" panose="020B0502020202020204" pitchFamily="34" charset="0"/>
            </a:endParaRPr>
          </a:p>
          <a:p>
            <a:endParaRPr lang="en-GB" dirty="0">
              <a:latin typeface="Century Gothic" panose="020B0502020202020204" pitchFamily="34" charset="0"/>
            </a:endParaRPr>
          </a:p>
          <a:p>
            <a:r>
              <a:rPr lang="en-GB" sz="1800" dirty="0">
                <a:latin typeface="Century Gothic" panose="020B0502020202020204" pitchFamily="34" charset="0"/>
              </a:rPr>
              <a:t>Children need a variety of opportunities to see regular amounts of quantities and be encouraged to ‘say what they see.’</a:t>
            </a:r>
          </a:p>
          <a:p>
            <a:r>
              <a:rPr lang="en-GB" dirty="0">
                <a:latin typeface="Century Gothic" panose="020B0502020202020204" pitchFamily="34" charset="0"/>
              </a:rPr>
              <a:t>These regular amounts also need to be shown in irregular ways:</a:t>
            </a:r>
            <a:endParaRPr lang="en-GB" sz="1800" dirty="0">
              <a:latin typeface="Century Gothic" panose="020B0502020202020204" pitchFamily="34" charset="0"/>
            </a:endParaRPr>
          </a:p>
          <a:p>
            <a:endParaRPr lang="en-GB" sz="1800" dirty="0">
              <a:latin typeface="Century Gothic" panose="020B0502020202020204" pitchFamily="34" charset="0"/>
            </a:endParaRPr>
          </a:p>
          <a:p>
            <a:endParaRPr lang="en-US" sz="1800"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 </a:t>
            </a:r>
            <a:r>
              <a:rPr lang="en-GB" dirty="0">
                <a:latin typeface="Century Gothic" panose="020B0502020202020204" pitchFamily="34" charset="0"/>
              </a:rPr>
              <a:t>conceptual subitising </a:t>
            </a:r>
          </a:p>
          <a:p>
            <a:r>
              <a:rPr lang="en-GB" sz="1200" dirty="0">
                <a:latin typeface="Century Gothic" panose="020B0502020202020204" pitchFamily="34" charset="0"/>
              </a:rPr>
              <a:t>(seeing smaller numbers)</a:t>
            </a:r>
          </a:p>
          <a:p>
            <a:endParaRPr lang="en-US" sz="1800" dirty="0">
              <a:latin typeface="Century Gothic" panose="020B0502020202020204" pitchFamily="34" charset="0"/>
            </a:endParaRPr>
          </a:p>
          <a:p>
            <a:r>
              <a:rPr lang="en-US" dirty="0">
                <a:latin typeface="Century Gothic" panose="020B0502020202020204" pitchFamily="34" charset="0"/>
              </a:rPr>
              <a:t>* </a:t>
            </a:r>
            <a:r>
              <a:rPr lang="en-GB" sz="1800" dirty="0">
                <a:latin typeface="Century Gothic" panose="020B0502020202020204" pitchFamily="34" charset="0"/>
              </a:rPr>
              <a:t>perceptual subiti</a:t>
            </a:r>
            <a:r>
              <a:rPr lang="en-GB" dirty="0">
                <a:latin typeface="Century Gothic" panose="020B0502020202020204" pitchFamily="34" charset="0"/>
              </a:rPr>
              <a:t>sing </a:t>
            </a:r>
          </a:p>
          <a:p>
            <a:r>
              <a:rPr lang="en-GB" sz="1200" dirty="0">
                <a:latin typeface="Century Gothic" panose="020B0502020202020204" pitchFamily="34" charset="0"/>
              </a:rPr>
              <a:t>(seeing numbers straight away)</a:t>
            </a:r>
          </a:p>
        </p:txBody>
      </p:sp>
      <p:pic>
        <p:nvPicPr>
          <p:cNvPr id="7" name="Picture 6">
            <a:extLst>
              <a:ext uri="{FF2B5EF4-FFF2-40B4-BE49-F238E27FC236}">
                <a16:creationId xmlns:a16="http://schemas.microsoft.com/office/drawing/2014/main" id="{219C92C0-2624-4991-85D3-0E896C29F37C}"/>
              </a:ext>
            </a:extLst>
          </p:cNvPr>
          <p:cNvPicPr>
            <a:picLocks noChangeAspect="1"/>
          </p:cNvPicPr>
          <p:nvPr/>
        </p:nvPicPr>
        <p:blipFill>
          <a:blip r:embed="rId2"/>
          <a:stretch>
            <a:fillRect/>
          </a:stretch>
        </p:blipFill>
        <p:spPr>
          <a:xfrm>
            <a:off x="7799614" y="3348648"/>
            <a:ext cx="3810000" cy="2695575"/>
          </a:xfrm>
          <a:prstGeom prst="rect">
            <a:avLst/>
          </a:prstGeom>
        </p:spPr>
      </p:pic>
      <p:pic>
        <p:nvPicPr>
          <p:cNvPr id="2" name="Picture 1">
            <a:extLst>
              <a:ext uri="{FF2B5EF4-FFF2-40B4-BE49-F238E27FC236}">
                <a16:creationId xmlns:a16="http://schemas.microsoft.com/office/drawing/2014/main" id="{A4AA6BFE-B611-4B69-8780-53E122D7436C}"/>
              </a:ext>
            </a:extLst>
          </p:cNvPr>
          <p:cNvPicPr>
            <a:picLocks noChangeAspect="1"/>
          </p:cNvPicPr>
          <p:nvPr/>
        </p:nvPicPr>
        <p:blipFill>
          <a:blip r:embed="rId3"/>
          <a:stretch>
            <a:fillRect/>
          </a:stretch>
        </p:blipFill>
        <p:spPr>
          <a:xfrm>
            <a:off x="3926049" y="4896673"/>
            <a:ext cx="2306972" cy="1227977"/>
          </a:xfrm>
          <a:prstGeom prst="rect">
            <a:avLst/>
          </a:prstGeom>
        </p:spPr>
      </p:pic>
    </p:spTree>
    <p:extLst>
      <p:ext uri="{BB962C8B-B14F-4D97-AF65-F5344CB8AC3E}">
        <p14:creationId xmlns:p14="http://schemas.microsoft.com/office/powerpoint/2010/main" val="202184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97FABAC870BB468E2B98C907161C17" ma:contentTypeVersion="13" ma:contentTypeDescription="Create a new document." ma:contentTypeScope="" ma:versionID="e9ddadf4f783775495b8457844e5d49f">
  <xsd:schema xmlns:xsd="http://www.w3.org/2001/XMLSchema" xmlns:xs="http://www.w3.org/2001/XMLSchema" xmlns:p="http://schemas.microsoft.com/office/2006/metadata/properties" xmlns:ns2="ac2a3a4c-911d-4e8c-a75f-7671dec36287" xmlns:ns3="04e1c653-47dc-42bc-b1fa-c01d171f1e5a" targetNamespace="http://schemas.microsoft.com/office/2006/metadata/properties" ma:root="true" ma:fieldsID="31e8c3688d1882a98a57c4b04c6925a8" ns2:_="" ns3:_="">
    <xsd:import namespace="ac2a3a4c-911d-4e8c-a75f-7671dec36287"/>
    <xsd:import namespace="04e1c653-47dc-42bc-b1fa-c01d171f1e5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a3a4c-911d-4e8c-a75f-7671dec3628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a3a86a1-ad49-4381-ac46-bbecd32f603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1c653-47dc-42bc-b1fa-c01d171f1e5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38a50f6-7b3b-4139-ab75-0b946b1ae13f}" ma:internalName="TaxCatchAll" ma:showField="CatchAllData" ma:web="04e1c653-47dc-42bc-b1fa-c01d171f1e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e1c653-47dc-42bc-b1fa-c01d171f1e5a" xsi:nil="true"/>
    <lcf76f155ced4ddcb4097134ff3c332f xmlns="ac2a3a4c-911d-4e8c-a75f-7671dec362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AA2BA9-F579-4C4D-875A-279200CC1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a3a4c-911d-4e8c-a75f-7671dec36287"/>
    <ds:schemaRef ds:uri="04e1c653-47dc-42bc-b1fa-c01d171f1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D25D55-F138-4B1E-BF9D-EC353EF4F79C}">
  <ds:schemaRefs>
    <ds:schemaRef ds:uri="http://schemas.microsoft.com/sharepoint/v3/contenttype/forms"/>
  </ds:schemaRefs>
</ds:datastoreItem>
</file>

<file path=customXml/itemProps3.xml><?xml version="1.0" encoding="utf-8"?>
<ds:datastoreItem xmlns:ds="http://schemas.openxmlformats.org/officeDocument/2006/customXml" ds:itemID="{F78A04C1-2BC4-4FE4-910E-45647DDAE1DF}">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04e1c653-47dc-42bc-b1fa-c01d171f1e5a"/>
    <ds:schemaRef ds:uri="ac2a3a4c-911d-4e8c-a75f-7671dec362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9805</TotalTime>
  <Words>1239</Words>
  <Application>Microsoft Office PowerPoint</Application>
  <PresentationFormat>Widescreen</PresentationFormat>
  <Paragraphs>243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Reeve</dc:creator>
  <cp:lastModifiedBy>Tara Shaw</cp:lastModifiedBy>
  <cp:revision>81</cp:revision>
  <cp:lastPrinted>2021-10-06T14:37:58Z</cp:lastPrinted>
  <dcterms:created xsi:type="dcterms:W3CDTF">2021-06-22T07:21:57Z</dcterms:created>
  <dcterms:modified xsi:type="dcterms:W3CDTF">2024-11-10T17:59:19Z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0x0101008497FABAC870BB468E2B98C907161C17</vt:lpwstr>
  </property>
  <property fmtid="{D5CDD505-2E9C-101B-9397-08002B2CF9AE}" pid="3" name="MediaServiceImageTags">
    <vt:lpwstr/>
  </property>
</Properties>
</file>